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306" r:id="rId9"/>
    <p:sldId id="262" r:id="rId10"/>
    <p:sldId id="305" r:id="rId11"/>
    <p:sldId id="307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6A008-03C9-4BBF-B9E0-8480218409F2}" type="datetimeFigureOut">
              <a:rPr lang="da-DK" smtClean="0"/>
              <a:t>03-12-2019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7C0AE-CBDF-419B-A433-26760986E74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121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5BCC3-CCFE-4C8F-9856-D4BD53C90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FB7303F-0E7F-4AA3-8114-14F8049C3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83BBDE-32F1-47A7-BCDE-F9500410F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FDF9-70B5-4E9A-A89F-20A0EC09B170}" type="datetime1">
              <a:rPr lang="da-DK" smtClean="0"/>
              <a:t>03-12-2019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BCE2216-1B09-44A8-B092-206C1ED4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http://www.hf-kurset.dk/otto/historie/historisk-metode.asp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0C47D55-E78C-4DE8-AAB1-297368B0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FF4D-B495-4AAB-9F12-723503EDC7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830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C5217-76F6-4F2C-947D-FD1436C42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779CF10-D118-4F3D-95AB-BA4C13A52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AB7CBB7-847B-43A6-81B3-3FD58D84A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E143-D358-4704-9F44-067CD3016974}" type="datetime1">
              <a:rPr lang="da-DK" smtClean="0"/>
              <a:t>03-12-2019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4DBEF8-1227-402E-9D8A-325F2A3D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http://www.hf-kurset.dk/otto/historie/historisk-metode.asp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931F4CD-4100-468E-84EA-9F7BDC03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FF4D-B495-4AAB-9F12-723503EDC7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79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C37A461-8639-49C9-841C-2DD177115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590B570-DA3F-4EC5-B93B-FE0D740D1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17A7686-1C8E-44ED-B4FE-CAA092247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21A0-D7E0-4654-91AA-CAB9EC95BD04}" type="datetime1">
              <a:rPr lang="da-DK" smtClean="0"/>
              <a:t>03-12-2019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817F5FD-2A26-44F0-86C3-BF37B0EC2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http://www.hf-kurset.dk/otto/historie/historisk-metode.asp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D728A41-FE03-46E4-8681-9A0FDBE9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FF4D-B495-4AAB-9F12-723503EDC7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352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7D94A-8E30-4E62-B8BE-BA8F92CB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29F654-E6CC-4347-83AC-6DCFD92AE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454EC1-B64A-4446-BCD4-8DE21307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CA1E6-22EB-4C5D-B013-8948483EDD26}" type="datetime1">
              <a:rPr lang="da-DK" smtClean="0"/>
              <a:t>03-12-2019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88425F8-0F98-4E43-846C-3F00FC735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http://www.hf-kurset.dk/otto/historie/historisk-metode.asp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6D0194-3BDD-4315-9500-6465EAB6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FF4D-B495-4AAB-9F12-723503EDC7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097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74194-4137-4920-8612-1AFC5852B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1C9C4F3-3704-4475-88BD-09E76F980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9AA760-6B83-40F1-BC86-6BD89CE4B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31DEF-DECA-4326-9CB0-EC12CC1A5F51}" type="datetime1">
              <a:rPr lang="da-DK" smtClean="0"/>
              <a:t>03-12-2019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8CF9843-9156-423F-9B37-ED4CA1728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http://www.hf-kurset.dk/otto/historie/historisk-metode.asp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3D50A88-725E-458F-91C3-380DEB47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FF4D-B495-4AAB-9F12-723503EDC7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578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36C35D-B4DE-4E1E-BDB7-36B5C963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C8D7B51-4228-4DC4-9D7E-3583DA8A0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A322A85-2CD8-4224-933C-085DBF454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5D67D4A-B4BE-4A66-B615-0B608BC14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B57C9-150D-4B26-A024-C07AE7E84AA3}" type="datetime1">
              <a:rPr lang="da-DK" smtClean="0"/>
              <a:t>03-12-2019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535A788-29C0-40B7-98F7-43E312A83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http://www.hf-kurset.dk/otto/historie/historisk-metode.asp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2327593-AAD2-4DD5-8F0D-ADDD880F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FF4D-B495-4AAB-9F12-723503EDC7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770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B8FB6-4B18-4CB1-87BF-5E14D6C02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9279030-ECF5-4113-8AF2-12FE40713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6A21C55-3F01-4B80-9C6E-348DD770F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CF27BD2-FB6C-43C3-944B-28D47ADC7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88025BD-8351-4BFA-B06C-5F72DACDC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C570A6C-7CBF-487C-BE0D-FA3F6FE8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9DD9-1EA1-4C98-9F2C-FC769AACC1ED}" type="datetime1">
              <a:rPr lang="da-DK" smtClean="0"/>
              <a:t>03-12-2019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7CFDC2B-0099-4F95-AEC5-A3AF29B78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http://www.hf-kurset.dk/otto/historie/historisk-metode.asp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B799994-D14D-43FF-BFF9-6328BAC25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FF4D-B495-4AAB-9F12-723503EDC7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916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E18D3-CA01-4828-A522-E3EE76DE1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8B0099B-67EE-4C9D-B723-82B6475D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BAE6-7AAD-4026-AFAA-97EFEC99F06C}" type="datetime1">
              <a:rPr lang="da-DK" smtClean="0"/>
              <a:t>03-12-2019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B44ECBF-6FD2-4C0F-BF1D-07EB3994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http://www.hf-kurset.dk/otto/historie/historisk-metode.asp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DF47B83-0D86-42F9-856B-1CCF385F7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FF4D-B495-4AAB-9F12-723503EDC7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752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7B7F3E4-32BF-4B0E-824F-73E7F9D7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4911-8A62-4444-AD8B-8490BF2C481A}" type="datetime1">
              <a:rPr lang="da-DK" smtClean="0"/>
              <a:t>03-12-2019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2A5BCB2-7D8C-4DF7-A898-CE4C361B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http://www.hf-kurset.dk/otto/historie/historisk-metode.asp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1875E9A-689A-42AB-8B07-E0A4662C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FF4D-B495-4AAB-9F12-723503EDC7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827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59F1A-C183-46BC-B18B-0FB7C1F63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13AEA9-374F-41E8-BE51-D5734A8CE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FB0E102-011A-45BA-AC47-03EC92522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56D0014-DFEC-4A45-8814-6C9AFF4CF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A89D-F549-4CA6-A316-AF8FA9F955CB}" type="datetime1">
              <a:rPr lang="da-DK" smtClean="0"/>
              <a:t>03-12-2019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929AACD-924C-4BD6-A758-7AAD397BF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http://www.hf-kurset.dk/otto/historie/historisk-metode.asp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D75EE49-D7F7-4D16-B0F6-6557DDE1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FF4D-B495-4AAB-9F12-723503EDC7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381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B8731-D31E-4350-B01F-D6615640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275C82E-E0E5-4DE3-A6A7-B2767B9AE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AEA6421-8D7C-4EE1-963A-8374D2C0B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511CA9A-BADD-4D14-9C75-510E7186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8170-AA9D-4C0B-91CB-99A3B65ECCA4}" type="datetime1">
              <a:rPr lang="da-DK" smtClean="0"/>
              <a:t>03-12-2019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F5D1612-973B-4D3D-88DF-7E0E724B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http://www.hf-kurset.dk/otto/historie/historisk-metode.asp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45465A0-B501-41BF-827D-E0EBB421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7FF4D-B495-4AAB-9F12-723503EDC7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969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F712D28-FB83-4D7A-AAE1-370C461A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CB6B408-EAD5-4989-A56F-C309490A8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0ECCCBD-AAAF-4240-89F5-A78836D7A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C6AC3-86C7-4561-9ED7-162B1C8718CD}" type="datetime1">
              <a:rPr lang="da-DK" smtClean="0"/>
              <a:t>03-12-2019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C2B4AA1-5C3E-4B1D-8F02-9B350CA8D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http://www.hf-kurset.dk/otto/historie/historisk-metode.asp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A03862E-8225-4A1E-B38E-85C100B17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7FF4D-B495-4AAB-9F12-723503EDC7E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286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f-kurset.dk/otto/historie/historisk-metode.as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hyperlink" Target="iframe%20title=%22New%20York%20Times%20Video%20-%20Embed%20Player%22%20width=%22480%22%20height=%22321%22%20frameborder=%220%22%20scrolling=%22no%22%20allowfullscreen=%22true%22%20marginheight=%220%22%20marginwidth=%220%22%20id=%22nyt_video_player%22%20src=%22https:/www.nytimes.com/video/players/offsite/index.html?videoId=100000006089170%22%3e%3c\ifra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29D73A-37C6-4C57-BA31-0CA1D564B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Kildekritik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4F38061-12F9-4AA3-818B-56CA67085E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En introduktion af Otto 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9852D54-8677-4582-945C-A77793B0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http://www.hf-kurset.dk/otto/historie/historisk-metode.asp</a:t>
            </a:r>
          </a:p>
          <a:p>
            <a:endParaRPr lang="da-DK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48208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Lige pilforbindelse 2">
            <a:extLst>
              <a:ext uri="{FF2B5EF4-FFF2-40B4-BE49-F238E27FC236}">
                <a16:creationId xmlns:a16="http://schemas.microsoft.com/office/drawing/2014/main" id="{3A5DF86C-583A-47C3-B149-1A0785D4AF86}"/>
              </a:ext>
            </a:extLst>
          </p:cNvPr>
          <p:cNvCxnSpPr>
            <a:cxnSpLocks/>
          </p:cNvCxnSpPr>
          <p:nvPr/>
        </p:nvCxnSpPr>
        <p:spPr>
          <a:xfrm flipV="1">
            <a:off x="140043" y="3244335"/>
            <a:ext cx="10136471" cy="238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felt 3">
            <a:extLst>
              <a:ext uri="{FF2B5EF4-FFF2-40B4-BE49-F238E27FC236}">
                <a16:creationId xmlns:a16="http://schemas.microsoft.com/office/drawing/2014/main" id="{2CC5B155-75E5-4011-904C-8C4393D21F76}"/>
              </a:ext>
            </a:extLst>
          </p:cNvPr>
          <p:cNvSpPr txBox="1"/>
          <p:nvPr/>
        </p:nvSpPr>
        <p:spPr>
          <a:xfrm>
            <a:off x="140043" y="4006014"/>
            <a:ext cx="1278620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Trafikuheld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5D386EF4-C7AE-419A-85FC-192E9F1CC521}"/>
              </a:ext>
            </a:extLst>
          </p:cNvPr>
          <p:cNvSpPr txBox="1"/>
          <p:nvPr/>
        </p:nvSpPr>
        <p:spPr>
          <a:xfrm>
            <a:off x="155815" y="4537684"/>
            <a:ext cx="1204817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1. trafikant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579E865-FB71-43F1-AEB6-DA62EBAD9BC6}"/>
              </a:ext>
            </a:extLst>
          </p:cNvPr>
          <p:cNvSpPr txBox="1"/>
          <p:nvPr/>
        </p:nvSpPr>
        <p:spPr>
          <a:xfrm>
            <a:off x="164660" y="5113140"/>
            <a:ext cx="1204817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2. trafikant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CC58F5A-EFC1-4DED-98A0-BD83E1E0D2CD}"/>
              </a:ext>
            </a:extLst>
          </p:cNvPr>
          <p:cNvSpPr txBox="1"/>
          <p:nvPr/>
        </p:nvSpPr>
        <p:spPr>
          <a:xfrm>
            <a:off x="1676536" y="4537684"/>
            <a:ext cx="780983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Vidne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6FE2A2FA-C1BA-4586-9AC9-4EC25608AE29}"/>
              </a:ext>
            </a:extLst>
          </p:cNvPr>
          <p:cNvSpPr txBox="1"/>
          <p:nvPr/>
        </p:nvSpPr>
        <p:spPr>
          <a:xfrm>
            <a:off x="1652847" y="5123515"/>
            <a:ext cx="780983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Vidne </a:t>
            </a:r>
          </a:p>
        </p:txBody>
      </p:sp>
      <p:sp>
        <p:nvSpPr>
          <p:cNvPr id="14" name="Venstre klammeparentes 13">
            <a:extLst>
              <a:ext uri="{FF2B5EF4-FFF2-40B4-BE49-F238E27FC236}">
                <a16:creationId xmlns:a16="http://schemas.microsoft.com/office/drawing/2014/main" id="{BB2FC65F-7E3C-41BE-A932-BCC8D938F453}"/>
              </a:ext>
            </a:extLst>
          </p:cNvPr>
          <p:cNvSpPr/>
          <p:nvPr/>
        </p:nvSpPr>
        <p:spPr>
          <a:xfrm rot="16200000">
            <a:off x="1279882" y="4516363"/>
            <a:ext cx="277562" cy="2561472"/>
          </a:xfrm>
          <a:prstGeom prst="leftBrac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6D1EAF1C-7A47-42D8-81DF-6168A3A52B19}"/>
              </a:ext>
            </a:extLst>
          </p:cNvPr>
          <p:cNvSpPr txBox="1"/>
          <p:nvPr/>
        </p:nvSpPr>
        <p:spPr>
          <a:xfrm>
            <a:off x="505090" y="5896201"/>
            <a:ext cx="1921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u="sng" dirty="0"/>
              <a:t>Første</a:t>
            </a:r>
            <a:r>
              <a:rPr lang="da-DK" dirty="0"/>
              <a:t>håndsvidner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92628AEF-5C6C-46A3-9CD6-214441ADC331}"/>
              </a:ext>
            </a:extLst>
          </p:cNvPr>
          <p:cNvSpPr txBox="1"/>
          <p:nvPr/>
        </p:nvSpPr>
        <p:spPr>
          <a:xfrm>
            <a:off x="3737962" y="4168000"/>
            <a:ext cx="1223155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Politiet </a:t>
            </a:r>
            <a:br>
              <a:rPr lang="da-DK" dirty="0"/>
            </a:br>
            <a:r>
              <a:rPr lang="da-DK" dirty="0"/>
              <a:t>forhører </a:t>
            </a:r>
            <a:br>
              <a:rPr lang="da-DK" dirty="0"/>
            </a:br>
            <a:r>
              <a:rPr lang="da-DK" dirty="0"/>
              <a:t>trafikanter </a:t>
            </a:r>
            <a:br>
              <a:rPr lang="da-DK" dirty="0"/>
            </a:br>
            <a:r>
              <a:rPr lang="da-DK" dirty="0"/>
              <a:t>og vidner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1AFB38EF-8A60-4629-A9D9-3C387F2DCEE2}"/>
              </a:ext>
            </a:extLst>
          </p:cNvPr>
          <p:cNvSpPr txBox="1"/>
          <p:nvPr/>
        </p:nvSpPr>
        <p:spPr>
          <a:xfrm>
            <a:off x="4703359" y="5903330"/>
            <a:ext cx="1877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u="sng" dirty="0" err="1"/>
              <a:t>Anden</a:t>
            </a:r>
            <a:r>
              <a:rPr lang="da-DK" dirty="0" err="1"/>
              <a:t>håndsvidne</a:t>
            </a:r>
            <a:endParaRPr lang="da-DK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A50C49DF-7102-4E78-AF80-31F89635D2E1}"/>
              </a:ext>
            </a:extLst>
          </p:cNvPr>
          <p:cNvSpPr txBox="1"/>
          <p:nvPr/>
        </p:nvSpPr>
        <p:spPr>
          <a:xfrm>
            <a:off x="10589703" y="3059668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tid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9197D6B-3976-43AE-B27F-EA8447F2BCC3}"/>
              </a:ext>
            </a:extLst>
          </p:cNvPr>
          <p:cNvSpPr/>
          <p:nvPr/>
        </p:nvSpPr>
        <p:spPr>
          <a:xfrm>
            <a:off x="5447669" y="4507719"/>
            <a:ext cx="1364733" cy="36933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a-DK" dirty="0"/>
              <a:t>Politirapport</a:t>
            </a:r>
          </a:p>
        </p:txBody>
      </p:sp>
      <p:sp>
        <p:nvSpPr>
          <p:cNvPr id="21" name="Pil: højre 20">
            <a:extLst>
              <a:ext uri="{FF2B5EF4-FFF2-40B4-BE49-F238E27FC236}">
                <a16:creationId xmlns:a16="http://schemas.microsoft.com/office/drawing/2014/main" id="{5D6FC1E1-D032-4CBA-AD2F-77FF3BFF068B}"/>
              </a:ext>
            </a:extLst>
          </p:cNvPr>
          <p:cNvSpPr/>
          <p:nvPr/>
        </p:nvSpPr>
        <p:spPr>
          <a:xfrm>
            <a:off x="5080240" y="4598748"/>
            <a:ext cx="248306" cy="235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F6439692-1373-47E4-856E-9F895773ECBF}"/>
              </a:ext>
            </a:extLst>
          </p:cNvPr>
          <p:cNvSpPr txBox="1"/>
          <p:nvPr/>
        </p:nvSpPr>
        <p:spPr>
          <a:xfrm>
            <a:off x="7629927" y="4507719"/>
            <a:ext cx="110049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Avisnotits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E97F2C6A-49EE-4DB9-A2AE-898E469EA053}"/>
              </a:ext>
            </a:extLst>
          </p:cNvPr>
          <p:cNvSpPr txBox="1"/>
          <p:nvPr/>
        </p:nvSpPr>
        <p:spPr>
          <a:xfrm>
            <a:off x="7521267" y="5901051"/>
            <a:ext cx="1845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u="sng" dirty="0"/>
              <a:t>Tredje</a:t>
            </a:r>
            <a:r>
              <a:rPr lang="da-DK" dirty="0"/>
              <a:t>håndsvidne</a:t>
            </a:r>
          </a:p>
        </p:txBody>
      </p:sp>
      <p:sp>
        <p:nvSpPr>
          <p:cNvPr id="27" name="Pil: højre 26">
            <a:extLst>
              <a:ext uri="{FF2B5EF4-FFF2-40B4-BE49-F238E27FC236}">
                <a16:creationId xmlns:a16="http://schemas.microsoft.com/office/drawing/2014/main" id="{A26A012D-16E6-435B-9EF9-4B59866537D5}"/>
              </a:ext>
            </a:extLst>
          </p:cNvPr>
          <p:cNvSpPr/>
          <p:nvPr/>
        </p:nvSpPr>
        <p:spPr>
          <a:xfrm>
            <a:off x="7059873" y="4598748"/>
            <a:ext cx="461394" cy="233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9" name="Grafik 28" descr="Bil">
            <a:extLst>
              <a:ext uri="{FF2B5EF4-FFF2-40B4-BE49-F238E27FC236}">
                <a16:creationId xmlns:a16="http://schemas.microsoft.com/office/drawing/2014/main" id="{C840F2CF-451C-448C-B966-9CD88CF05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153" y="3381196"/>
            <a:ext cx="914400" cy="914400"/>
          </a:xfrm>
          <a:prstGeom prst="rect">
            <a:avLst/>
          </a:prstGeom>
        </p:spPr>
      </p:pic>
      <p:pic>
        <p:nvPicPr>
          <p:cNvPr id="33" name="Grafik 32" descr="Mand">
            <a:extLst>
              <a:ext uri="{FF2B5EF4-FFF2-40B4-BE49-F238E27FC236}">
                <a16:creationId xmlns:a16="http://schemas.microsoft.com/office/drawing/2014/main" id="{DAC24F9C-C7F1-4019-8307-6F7200DC2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4774" y="5053491"/>
            <a:ext cx="526204" cy="526204"/>
          </a:xfrm>
          <a:prstGeom prst="rect">
            <a:avLst/>
          </a:prstGeom>
        </p:spPr>
      </p:pic>
      <p:pic>
        <p:nvPicPr>
          <p:cNvPr id="35" name="Grafik 34" descr="Kvinde">
            <a:extLst>
              <a:ext uri="{FF2B5EF4-FFF2-40B4-BE49-F238E27FC236}">
                <a16:creationId xmlns:a16="http://schemas.microsoft.com/office/drawing/2014/main" id="{9DF4DA4E-3666-4F89-89A6-7DF84ABFE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64958" y="4431164"/>
            <a:ext cx="516505" cy="516505"/>
          </a:xfrm>
          <a:prstGeom prst="rect">
            <a:avLst/>
          </a:prstGeom>
        </p:spPr>
      </p:pic>
      <p:sp>
        <p:nvSpPr>
          <p:cNvPr id="37" name="Højre klammeparentes 36">
            <a:extLst>
              <a:ext uri="{FF2B5EF4-FFF2-40B4-BE49-F238E27FC236}">
                <a16:creationId xmlns:a16="http://schemas.microsoft.com/office/drawing/2014/main" id="{F272F3CB-7356-4EA8-9678-B80F3838D5AE}"/>
              </a:ext>
            </a:extLst>
          </p:cNvPr>
          <p:cNvSpPr/>
          <p:nvPr/>
        </p:nvSpPr>
        <p:spPr>
          <a:xfrm>
            <a:off x="3087149" y="3909270"/>
            <a:ext cx="482736" cy="1670425"/>
          </a:xfrm>
          <a:prstGeom prst="rightBrac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4" name="Tekstfelt 43">
            <a:extLst>
              <a:ext uri="{FF2B5EF4-FFF2-40B4-BE49-F238E27FC236}">
                <a16:creationId xmlns:a16="http://schemas.microsoft.com/office/drawing/2014/main" id="{2A9DAC0C-A30D-491C-B3BD-08EBCD627D5C}"/>
              </a:ext>
            </a:extLst>
          </p:cNvPr>
          <p:cNvSpPr txBox="1"/>
          <p:nvPr/>
        </p:nvSpPr>
        <p:spPr>
          <a:xfrm>
            <a:off x="7290570" y="2294155"/>
            <a:ext cx="3458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Homer hører om uheldet fra Moe</a:t>
            </a:r>
            <a:br>
              <a:rPr lang="da-DK" dirty="0"/>
            </a:br>
            <a:r>
              <a:rPr lang="da-DK" dirty="0"/>
              <a:t>som har læst avisnotitsen</a:t>
            </a:r>
          </a:p>
        </p:txBody>
      </p:sp>
      <p:pic>
        <p:nvPicPr>
          <p:cNvPr id="50" name="Billede 49" descr="Et billede, der indeholder clipart&#10;&#10;Beskrivelse, der er oprettet med meget høj sikkerhed">
            <a:extLst>
              <a:ext uri="{FF2B5EF4-FFF2-40B4-BE49-F238E27FC236}">
                <a16:creationId xmlns:a16="http://schemas.microsoft.com/office/drawing/2014/main" id="{AD942FF0-312F-4664-9035-45AC54BDE1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27" y="522486"/>
            <a:ext cx="1269219" cy="1694473"/>
          </a:xfrm>
          <a:prstGeom prst="rect">
            <a:avLst/>
          </a:prstGeom>
        </p:spPr>
      </p:pic>
      <p:sp>
        <p:nvSpPr>
          <p:cNvPr id="51" name="Tekstfelt 50">
            <a:extLst>
              <a:ext uri="{FF2B5EF4-FFF2-40B4-BE49-F238E27FC236}">
                <a16:creationId xmlns:a16="http://schemas.microsoft.com/office/drawing/2014/main" id="{353CF4C6-BDEB-416D-ACEA-35979F26D94A}"/>
              </a:ext>
            </a:extLst>
          </p:cNvPr>
          <p:cNvSpPr txBox="1"/>
          <p:nvPr/>
        </p:nvSpPr>
        <p:spPr>
          <a:xfrm>
            <a:off x="550535" y="2191625"/>
            <a:ext cx="3447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/>
              <a:t>Bart hører om historien fra en </a:t>
            </a:r>
            <a:br>
              <a:rPr lang="da-DK" sz="1600" dirty="0"/>
            </a:br>
            <a:r>
              <a:rPr lang="da-DK" sz="1600" dirty="0"/>
              <a:t>klassekammerat som var et af vidnerne</a:t>
            </a:r>
          </a:p>
        </p:txBody>
      </p:sp>
      <p:cxnSp>
        <p:nvCxnSpPr>
          <p:cNvPr id="53" name="Lige pilforbindelse 52">
            <a:extLst>
              <a:ext uri="{FF2B5EF4-FFF2-40B4-BE49-F238E27FC236}">
                <a16:creationId xmlns:a16="http://schemas.microsoft.com/office/drawing/2014/main" id="{47F2D8BF-5477-4B08-A0FD-8ABEB1A64D2E}"/>
              </a:ext>
            </a:extLst>
          </p:cNvPr>
          <p:cNvCxnSpPr>
            <a:cxnSpLocks/>
          </p:cNvCxnSpPr>
          <p:nvPr/>
        </p:nvCxnSpPr>
        <p:spPr>
          <a:xfrm flipV="1">
            <a:off x="2043338" y="2776400"/>
            <a:ext cx="0" cy="165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Billede 55" descr="Et billede, der indeholder clipart&#10;&#10;Beskrivelse, der er oprettet med høj sikkerhed">
            <a:extLst>
              <a:ext uri="{FF2B5EF4-FFF2-40B4-BE49-F238E27FC236}">
                <a16:creationId xmlns:a16="http://schemas.microsoft.com/office/drawing/2014/main" id="{553036CE-7EB4-4ABB-9B29-992E158917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59" y="527635"/>
            <a:ext cx="1250374" cy="1597700"/>
          </a:xfrm>
          <a:prstGeom prst="rect">
            <a:avLst/>
          </a:prstGeom>
        </p:spPr>
      </p:pic>
      <p:cxnSp>
        <p:nvCxnSpPr>
          <p:cNvPr id="58" name="Lige pilforbindelse 57">
            <a:extLst>
              <a:ext uri="{FF2B5EF4-FFF2-40B4-BE49-F238E27FC236}">
                <a16:creationId xmlns:a16="http://schemas.microsoft.com/office/drawing/2014/main" id="{2F0A961A-EAEF-40B5-AE5B-47B15A649414}"/>
              </a:ext>
            </a:extLst>
          </p:cNvPr>
          <p:cNvCxnSpPr>
            <a:cxnSpLocks/>
          </p:cNvCxnSpPr>
          <p:nvPr/>
        </p:nvCxnSpPr>
        <p:spPr>
          <a:xfrm flipV="1">
            <a:off x="5588823" y="2776400"/>
            <a:ext cx="0" cy="1518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kstfelt 60">
            <a:extLst>
              <a:ext uri="{FF2B5EF4-FFF2-40B4-BE49-F238E27FC236}">
                <a16:creationId xmlns:a16="http://schemas.microsoft.com/office/drawing/2014/main" id="{EC5FA47A-0E2A-4CA7-BD9C-3F10C89EE2D2}"/>
              </a:ext>
            </a:extLst>
          </p:cNvPr>
          <p:cNvSpPr txBox="1"/>
          <p:nvPr/>
        </p:nvSpPr>
        <p:spPr>
          <a:xfrm>
            <a:off x="4349539" y="2195223"/>
            <a:ext cx="2578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Liza læser politirapporten</a:t>
            </a:r>
          </a:p>
        </p:txBody>
      </p:sp>
      <p:sp>
        <p:nvSpPr>
          <p:cNvPr id="64" name="Pil: højre 63">
            <a:extLst>
              <a:ext uri="{FF2B5EF4-FFF2-40B4-BE49-F238E27FC236}">
                <a16:creationId xmlns:a16="http://schemas.microsoft.com/office/drawing/2014/main" id="{FA8CA496-33BE-4213-9665-9154D72E3155}"/>
              </a:ext>
            </a:extLst>
          </p:cNvPr>
          <p:cNvSpPr/>
          <p:nvPr/>
        </p:nvSpPr>
        <p:spPr>
          <a:xfrm>
            <a:off x="8839081" y="4574794"/>
            <a:ext cx="564023" cy="275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5" name="Billede 64">
            <a:extLst>
              <a:ext uri="{FF2B5EF4-FFF2-40B4-BE49-F238E27FC236}">
                <a16:creationId xmlns:a16="http://schemas.microsoft.com/office/drawing/2014/main" id="{38ADD367-5FF6-4DD5-A11A-F62E899282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4155" y="584379"/>
            <a:ext cx="2654608" cy="1654764"/>
          </a:xfrm>
          <a:prstGeom prst="rect">
            <a:avLst/>
          </a:prstGeom>
        </p:spPr>
      </p:pic>
      <p:cxnSp>
        <p:nvCxnSpPr>
          <p:cNvPr id="66" name="Lige pilforbindelse 65">
            <a:extLst>
              <a:ext uri="{FF2B5EF4-FFF2-40B4-BE49-F238E27FC236}">
                <a16:creationId xmlns:a16="http://schemas.microsoft.com/office/drawing/2014/main" id="{B77197CC-3AD4-4346-96DF-92B3C301865C}"/>
              </a:ext>
            </a:extLst>
          </p:cNvPr>
          <p:cNvCxnSpPr>
            <a:cxnSpLocks/>
          </p:cNvCxnSpPr>
          <p:nvPr/>
        </p:nvCxnSpPr>
        <p:spPr>
          <a:xfrm flipV="1">
            <a:off x="8612610" y="2940486"/>
            <a:ext cx="0" cy="1354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Lige pilforbindelse 68">
            <a:extLst>
              <a:ext uri="{FF2B5EF4-FFF2-40B4-BE49-F238E27FC236}">
                <a16:creationId xmlns:a16="http://schemas.microsoft.com/office/drawing/2014/main" id="{AB45DEF4-0ED2-4FDE-A139-ED23615F984C}"/>
              </a:ext>
            </a:extLst>
          </p:cNvPr>
          <p:cNvCxnSpPr/>
          <p:nvPr/>
        </p:nvCxnSpPr>
        <p:spPr>
          <a:xfrm>
            <a:off x="2920119" y="1676681"/>
            <a:ext cx="1989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kstfelt 69">
            <a:extLst>
              <a:ext uri="{FF2B5EF4-FFF2-40B4-BE49-F238E27FC236}">
                <a16:creationId xmlns:a16="http://schemas.microsoft.com/office/drawing/2014/main" id="{02A9C8F0-948C-4D32-B077-1B9E299A843E}"/>
              </a:ext>
            </a:extLst>
          </p:cNvPr>
          <p:cNvSpPr txBox="1"/>
          <p:nvPr/>
        </p:nvSpPr>
        <p:spPr>
          <a:xfrm>
            <a:off x="3087149" y="922946"/>
            <a:ext cx="1708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Bart fortæller </a:t>
            </a:r>
            <a:br>
              <a:rPr lang="da-DK" dirty="0"/>
            </a:br>
            <a:r>
              <a:rPr lang="da-DK" dirty="0"/>
              <a:t>historien til Liza</a:t>
            </a:r>
          </a:p>
        </p:txBody>
      </p:sp>
      <p:cxnSp>
        <p:nvCxnSpPr>
          <p:cNvPr id="71" name="Lige pilforbindelse 70">
            <a:extLst>
              <a:ext uri="{FF2B5EF4-FFF2-40B4-BE49-F238E27FC236}">
                <a16:creationId xmlns:a16="http://schemas.microsoft.com/office/drawing/2014/main" id="{671EF597-BE38-49EC-863C-73477ED40358}"/>
              </a:ext>
            </a:extLst>
          </p:cNvPr>
          <p:cNvCxnSpPr/>
          <p:nvPr/>
        </p:nvCxnSpPr>
        <p:spPr>
          <a:xfrm>
            <a:off x="8333426" y="4831859"/>
            <a:ext cx="0" cy="863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kstfelt 71">
            <a:extLst>
              <a:ext uri="{FF2B5EF4-FFF2-40B4-BE49-F238E27FC236}">
                <a16:creationId xmlns:a16="http://schemas.microsoft.com/office/drawing/2014/main" id="{3A0FE202-E766-4869-A648-57F8036E2320}"/>
              </a:ext>
            </a:extLst>
          </p:cNvPr>
          <p:cNvSpPr txBox="1"/>
          <p:nvPr/>
        </p:nvSpPr>
        <p:spPr>
          <a:xfrm>
            <a:off x="155815" y="6318750"/>
            <a:ext cx="254358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u="sng" dirty="0"/>
              <a:t>Primære</a:t>
            </a:r>
            <a:r>
              <a:rPr lang="da-DK" dirty="0"/>
              <a:t> kilder </a:t>
            </a:r>
          </a:p>
        </p:txBody>
      </p:sp>
      <p:sp>
        <p:nvSpPr>
          <p:cNvPr id="73" name="Tekstfelt 72">
            <a:extLst>
              <a:ext uri="{FF2B5EF4-FFF2-40B4-BE49-F238E27FC236}">
                <a16:creationId xmlns:a16="http://schemas.microsoft.com/office/drawing/2014/main" id="{9245CFE7-7206-4071-B8DA-37D89D624094}"/>
              </a:ext>
            </a:extLst>
          </p:cNvPr>
          <p:cNvSpPr txBox="1"/>
          <p:nvPr/>
        </p:nvSpPr>
        <p:spPr>
          <a:xfrm>
            <a:off x="3580038" y="6357369"/>
            <a:ext cx="5823066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u="sng" dirty="0"/>
              <a:t>Sekundære</a:t>
            </a:r>
            <a:r>
              <a:rPr lang="da-DK" dirty="0"/>
              <a:t> kilder 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88FF45F-9296-4BC3-BBAF-F9AEA13952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305" y="4056918"/>
            <a:ext cx="857020" cy="1375127"/>
          </a:xfrm>
          <a:prstGeom prst="rect">
            <a:avLst/>
          </a:prstGeom>
        </p:spPr>
      </p:pic>
      <p:sp>
        <p:nvSpPr>
          <p:cNvPr id="39" name="Venstre klammeparentes 38">
            <a:extLst>
              <a:ext uri="{FF2B5EF4-FFF2-40B4-BE49-F238E27FC236}">
                <a16:creationId xmlns:a16="http://schemas.microsoft.com/office/drawing/2014/main" id="{6471C7D4-3156-4540-9AFC-085A477A7147}"/>
              </a:ext>
            </a:extLst>
          </p:cNvPr>
          <p:cNvSpPr/>
          <p:nvPr/>
        </p:nvSpPr>
        <p:spPr>
          <a:xfrm rot="16200000">
            <a:off x="5273895" y="4040378"/>
            <a:ext cx="277562" cy="3294376"/>
          </a:xfrm>
          <a:prstGeom prst="leftBrac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4CB0AE78-56AF-4D33-BD18-FC024938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http://www.hf-kurset.dk/otto/historie/historisk-metode.asp</a:t>
            </a:r>
          </a:p>
        </p:txBody>
      </p:sp>
    </p:spTree>
    <p:extLst>
      <p:ext uri="{BB962C8B-B14F-4D97-AF65-F5344CB8AC3E}">
        <p14:creationId xmlns:p14="http://schemas.microsoft.com/office/powerpoint/2010/main" val="290250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/>
      <p:bldP spid="16" grpId="0" animBg="1"/>
      <p:bldP spid="17" grpId="0"/>
      <p:bldP spid="20" grpId="0" animBg="1"/>
      <p:bldP spid="21" grpId="0" animBg="1"/>
      <p:bldP spid="24" grpId="0" animBg="1"/>
      <p:bldP spid="26" grpId="0"/>
      <p:bldP spid="27" grpId="0" animBg="1"/>
      <p:bldP spid="37" grpId="0" animBg="1"/>
      <p:bldP spid="44" grpId="0"/>
      <p:bldP spid="51" grpId="0"/>
      <p:bldP spid="61" grpId="0"/>
      <p:bldP spid="64" grpId="0" animBg="1"/>
      <p:bldP spid="70" grpId="0"/>
      <p:bldP spid="72" grpId="0" animBg="1"/>
      <p:bldP spid="73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3DC90-5F31-41A1-A921-6FFC4AC6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808" y="0"/>
            <a:ext cx="10515600" cy="1325563"/>
          </a:xfrm>
        </p:spPr>
        <p:txBody>
          <a:bodyPr/>
          <a:lstStyle/>
          <a:p>
            <a:r>
              <a:rPr lang="da-DK" b="1" dirty="0"/>
              <a:t>Den historiske kildekritik</a:t>
            </a:r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32E07F72-6BC7-48CD-9DFB-04A80187A97F}"/>
              </a:ext>
            </a:extLst>
          </p:cNvPr>
          <p:cNvSpPr txBox="1"/>
          <p:nvPr/>
        </p:nvSpPr>
        <p:spPr>
          <a:xfrm>
            <a:off x="675025" y="998484"/>
            <a:ext cx="1062438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b="1" dirty="0"/>
              <a:t>Hvilke type kilde?  </a:t>
            </a:r>
            <a:br>
              <a:rPr lang="da-DK" dirty="0"/>
            </a:br>
            <a:r>
              <a:rPr lang="da-DK" dirty="0"/>
              <a:t>Er det en normativ kilde ( f.eks. lovtekst, politisk tale, officielt dokument) eller </a:t>
            </a:r>
            <a:br>
              <a:rPr lang="da-DK" dirty="0"/>
            </a:br>
            <a:r>
              <a:rPr lang="da-DK" dirty="0"/>
              <a:t>en deskriptiv kilde , som </a:t>
            </a:r>
            <a:r>
              <a:rPr lang="da-DK" dirty="0" err="1"/>
              <a:t>f.eks</a:t>
            </a:r>
            <a:r>
              <a:rPr lang="da-DK" dirty="0"/>
              <a:t> en dagbog, en artikel eller anden historisk fremstilling? 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/>
              <a:t>Hvornår</a:t>
            </a:r>
            <a:r>
              <a:rPr lang="da-DK" dirty="0"/>
              <a:t> er kilden fremstillet / skrevet?</a:t>
            </a:r>
            <a:br>
              <a:rPr lang="da-DK" dirty="0"/>
            </a:br>
            <a:r>
              <a:rPr lang="da-DK" dirty="0"/>
              <a:t>Er kilden </a:t>
            </a:r>
            <a:r>
              <a:rPr lang="da-DK" u="sng" dirty="0"/>
              <a:t>samtidigt</a:t>
            </a:r>
            <a:r>
              <a:rPr lang="da-DK" dirty="0"/>
              <a:t> med de begivenheder den beretter om eller er den skrevet på et langt </a:t>
            </a:r>
            <a:r>
              <a:rPr lang="da-DK" u="sng" dirty="0"/>
              <a:t>senere</a:t>
            </a:r>
            <a:r>
              <a:rPr lang="da-DK" dirty="0"/>
              <a:t> tidspunkt. </a:t>
            </a:r>
            <a:br>
              <a:rPr lang="da-DK" dirty="0"/>
            </a:br>
            <a:r>
              <a:rPr lang="da-DK" dirty="0"/>
              <a:t>Hvilken </a:t>
            </a:r>
            <a:r>
              <a:rPr lang="da-DK" u="sng" dirty="0"/>
              <a:t>historisk kontekst </a:t>
            </a:r>
            <a:r>
              <a:rPr lang="da-DK" dirty="0"/>
              <a:t>/ sammenhæng indgår kilden i ? 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/>
              <a:t>Afsender</a:t>
            </a:r>
            <a:r>
              <a:rPr lang="da-DK" dirty="0"/>
              <a:t> - Hvem har skrevet kilden?</a:t>
            </a:r>
            <a:br>
              <a:rPr lang="da-DK" dirty="0"/>
            </a:br>
            <a:r>
              <a:rPr lang="da-DK" dirty="0"/>
              <a:t>Hvilken relation har afsenderen i forhold til de begivenheder som kilden omtaler?</a:t>
            </a:r>
            <a:br>
              <a:rPr lang="da-DK" dirty="0"/>
            </a:br>
            <a:r>
              <a:rPr lang="da-DK" dirty="0"/>
              <a:t>Har forfatteren / afsenderen nogen personlig interesse i det som fremstilles - interesser </a:t>
            </a:r>
            <a:br>
              <a:rPr lang="da-DK" dirty="0"/>
            </a:br>
            <a:r>
              <a:rPr lang="da-DK" dirty="0"/>
              <a:t>som evt. kan påvirke fremstillingen?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Er der tale om en </a:t>
            </a:r>
            <a:r>
              <a:rPr lang="da-DK" b="1" dirty="0"/>
              <a:t>førstehåndskilde</a:t>
            </a:r>
            <a:r>
              <a:rPr lang="da-DK" dirty="0"/>
              <a:t>, dvs. af afsenderen selv er øjenvidne til det der berettes om, </a:t>
            </a:r>
            <a:br>
              <a:rPr lang="da-DK" dirty="0"/>
            </a:br>
            <a:r>
              <a:rPr lang="da-DK" dirty="0"/>
              <a:t>eller er det en </a:t>
            </a:r>
            <a:r>
              <a:rPr lang="da-DK" b="1" dirty="0" err="1"/>
              <a:t>andenhåndskilde</a:t>
            </a:r>
            <a:r>
              <a:rPr lang="da-DK" dirty="0"/>
              <a:t>, hvor forfatteren har sine oplysninger fra andre ? 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/>
              <a:t>Modtager</a:t>
            </a:r>
            <a:r>
              <a:rPr lang="da-DK" dirty="0"/>
              <a:t> - hvem er kilden henvendt til?</a:t>
            </a:r>
            <a:br>
              <a:rPr lang="da-DK" dirty="0"/>
            </a:br>
            <a:r>
              <a:rPr lang="da-DK" dirty="0"/>
              <a:t>Privat / offentlig eller andre personer med særlige interesser i den omtalte sag?</a:t>
            </a:r>
            <a:br>
              <a:rPr lang="da-DK" dirty="0"/>
            </a:br>
            <a:r>
              <a:rPr lang="da-DK" dirty="0"/>
              <a:t>Generelt skal du overveje om kildens afsender og modtager kan have betydning for kildens indhold </a:t>
            </a:r>
            <a:br>
              <a:rPr lang="da-DK" dirty="0"/>
            </a:br>
            <a:r>
              <a:rPr lang="da-DK" dirty="0"/>
              <a:t>og i givet fald hvordan?  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/>
              <a:t>Kildens tendens </a:t>
            </a:r>
            <a:br>
              <a:rPr lang="da-DK" dirty="0"/>
            </a:br>
            <a:r>
              <a:rPr lang="da-DK" dirty="0"/>
              <a:t>Har kilden nogle bestemte meninger, holdninger eller synspunkter i forhold til det emne som behandles?</a:t>
            </a:r>
            <a:br>
              <a:rPr lang="da-DK" dirty="0"/>
            </a:br>
            <a:r>
              <a:rPr lang="da-DK" dirty="0"/>
              <a:t>Kan kildens tendens (dvs. holdninger / synspunkter) forklares på baggrund af punkt 1-5 ? </a:t>
            </a:r>
            <a:br>
              <a:rPr lang="da-DK" dirty="0"/>
            </a:br>
            <a:r>
              <a:rPr lang="da-DK" dirty="0"/>
              <a:t>Hvordan vil du vurdere kildens troværdighed i forhold til det / de emne(r) der berettes om? 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687FC35-29BC-46B9-AF26-84520B4A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http://www.hf-kurset.dk/otto/historie/historisk-metode.asp</a:t>
            </a:r>
          </a:p>
        </p:txBody>
      </p:sp>
    </p:spTree>
    <p:extLst>
      <p:ext uri="{BB962C8B-B14F-4D97-AF65-F5344CB8AC3E}">
        <p14:creationId xmlns:p14="http://schemas.microsoft.com/office/powerpoint/2010/main" val="67485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4B305-EB11-4EBA-BD2D-B9E38C80F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Fortiden – kilderne og nutiden </a:t>
            </a:r>
          </a:p>
        </p:txBody>
      </p:sp>
      <p:pic>
        <p:nvPicPr>
          <p:cNvPr id="4" name="Billede 3" descr="Et billede, der indeholder skærmbillede&#10;&#10;Beskrivelse, der er oprettet med meget høj sikkerhed">
            <a:extLst>
              <a:ext uri="{FF2B5EF4-FFF2-40B4-BE49-F238E27FC236}">
                <a16:creationId xmlns:a16="http://schemas.microsoft.com/office/drawing/2014/main" id="{1CD1680A-C283-4738-A4C9-AF042914F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93" y="1948319"/>
            <a:ext cx="8848725" cy="4181475"/>
          </a:xfrm>
          <a:prstGeom prst="rect">
            <a:avLst/>
          </a:prstGeom>
        </p:spPr>
      </p:pic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B773002-60F6-44C6-9CEA-F11371BDB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http://www.hf-kurset.dk/otto/historie/historisk-metode.asp</a:t>
            </a:r>
          </a:p>
        </p:txBody>
      </p:sp>
    </p:spTree>
    <p:extLst>
      <p:ext uri="{BB962C8B-B14F-4D97-AF65-F5344CB8AC3E}">
        <p14:creationId xmlns:p14="http://schemas.microsoft.com/office/powerpoint/2010/main" val="321803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AAA24C-24DC-49BF-84CA-E760ABC0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historiske kilder – alt er </a:t>
            </a:r>
            <a:r>
              <a:rPr lang="da-DK" u="sng" dirty="0"/>
              <a:t>levn</a:t>
            </a:r>
            <a:r>
              <a:rPr lang="da-DK" dirty="0"/>
              <a:t> </a:t>
            </a:r>
          </a:p>
        </p:txBody>
      </p:sp>
      <p:pic>
        <p:nvPicPr>
          <p:cNvPr id="5" name="Billede 4" descr="Et billede, der indeholder cykel&#10;&#10;Beskrivelse, der er oprettet med meget høj sikkerhed">
            <a:extLst>
              <a:ext uri="{FF2B5EF4-FFF2-40B4-BE49-F238E27FC236}">
                <a16:creationId xmlns:a16="http://schemas.microsoft.com/office/drawing/2014/main" id="{D0D15A28-BDB7-477F-81D1-6784B78E6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3" y="1623446"/>
            <a:ext cx="3810000" cy="2143125"/>
          </a:xfrm>
          <a:prstGeom prst="rect">
            <a:avLst/>
          </a:prstGeom>
        </p:spPr>
      </p:pic>
      <p:pic>
        <p:nvPicPr>
          <p:cNvPr id="9" name="Billede 8" descr="Et billede, der indeholder tekst, avis&#10;&#10;Beskrivelse, der er oprettet med meget høj sikkerhed">
            <a:extLst>
              <a:ext uri="{FF2B5EF4-FFF2-40B4-BE49-F238E27FC236}">
                <a16:creationId xmlns:a16="http://schemas.microsoft.com/office/drawing/2014/main" id="{7D04CD0E-75B3-4953-9597-191E8286E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41" y="2066438"/>
            <a:ext cx="3685592" cy="2303495"/>
          </a:xfrm>
          <a:prstGeom prst="rect">
            <a:avLst/>
          </a:prstGeom>
        </p:spPr>
      </p:pic>
      <p:pic>
        <p:nvPicPr>
          <p:cNvPr id="11" name="Billede 10" descr="Et billede, der indeholder græs, bygning, udendørs, træ&#10;&#10;Beskrivelse, der er oprettet med meget høj sikkerhed">
            <a:extLst>
              <a:ext uri="{FF2B5EF4-FFF2-40B4-BE49-F238E27FC236}">
                <a16:creationId xmlns:a16="http://schemas.microsoft.com/office/drawing/2014/main" id="{334B4876-D229-43B5-A424-CE7436A70D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2079">
            <a:off x="838200" y="3384593"/>
            <a:ext cx="1899920" cy="3042920"/>
          </a:xfrm>
          <a:prstGeom prst="rect">
            <a:avLst/>
          </a:prstGeom>
        </p:spPr>
      </p:pic>
      <p:pic>
        <p:nvPicPr>
          <p:cNvPr id="13" name="Billede 12" descr="Et billede, der indeholder person, udendørs, mand, jord&#10;&#10;Beskrivelse, der er oprettet med meget høj sikkerhed">
            <a:extLst>
              <a:ext uri="{FF2B5EF4-FFF2-40B4-BE49-F238E27FC236}">
                <a16:creationId xmlns:a16="http://schemas.microsoft.com/office/drawing/2014/main" id="{25C4C171-BEF9-44A7-89AE-D6B6DF1D95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32" y="1401234"/>
            <a:ext cx="2942516" cy="2177462"/>
          </a:xfrm>
          <a:prstGeom prst="rect">
            <a:avLst/>
          </a:prstGeom>
        </p:spPr>
      </p:pic>
      <p:pic>
        <p:nvPicPr>
          <p:cNvPr id="15" name="Billede 14" descr="Et billede, der indeholder himmel, udendørs, græs, bygning&#10;&#10;Beskrivelse, der er oprettet med meget høj sikkerhed">
            <a:extLst>
              <a:ext uri="{FF2B5EF4-FFF2-40B4-BE49-F238E27FC236}">
                <a16:creationId xmlns:a16="http://schemas.microsoft.com/office/drawing/2014/main" id="{578C2161-FAA9-43D1-86FD-ADC75FF28A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823" y="3766571"/>
            <a:ext cx="2942516" cy="2278963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9C405219-B229-4086-954C-572D14FEF8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53" y="3930692"/>
            <a:ext cx="2926080" cy="1950720"/>
          </a:xfrm>
          <a:prstGeom prst="rect">
            <a:avLst/>
          </a:prstGeom>
        </p:spPr>
      </p:pic>
      <p:pic>
        <p:nvPicPr>
          <p:cNvPr id="19" name="Billede 18" descr="Et billede, der indeholder vektorgrafik&#10;&#10;Beskrivelse, der er oprettet med meget høj sikkerhed">
            <a:extLst>
              <a:ext uri="{FF2B5EF4-FFF2-40B4-BE49-F238E27FC236}">
                <a16:creationId xmlns:a16="http://schemas.microsoft.com/office/drawing/2014/main" id="{D2E0EE27-2072-4EF7-8961-8FB956FF36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809" y="4566296"/>
            <a:ext cx="2715882" cy="1926579"/>
          </a:xfrm>
          <a:prstGeom prst="rect">
            <a:avLst/>
          </a:prstGeom>
        </p:spPr>
      </p:pic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6339DCA-EA03-41E7-AA44-2F5A9029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http://www.hf-kurset.dk/otto/historie/historisk-metode.asp</a:t>
            </a:r>
          </a:p>
        </p:txBody>
      </p:sp>
    </p:spTree>
    <p:extLst>
      <p:ext uri="{BB962C8B-B14F-4D97-AF65-F5344CB8AC3E}">
        <p14:creationId xmlns:p14="http://schemas.microsoft.com/office/powerpoint/2010/main" val="367384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AAA24C-24DC-49BF-84CA-E760ABC0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Stumme kilder og skriftlige kilder</a:t>
            </a:r>
          </a:p>
        </p:txBody>
      </p:sp>
      <p:pic>
        <p:nvPicPr>
          <p:cNvPr id="5" name="Billede 4" descr="Et billede, der indeholder cykel&#10;&#10;Beskrivelse, der er oprettet med meget høj sikkerhed">
            <a:extLst>
              <a:ext uri="{FF2B5EF4-FFF2-40B4-BE49-F238E27FC236}">
                <a16:creationId xmlns:a16="http://schemas.microsoft.com/office/drawing/2014/main" id="{D0D15A28-BDB7-477F-81D1-6784B78E6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44" y="1657068"/>
            <a:ext cx="2140872" cy="1204240"/>
          </a:xfrm>
          <a:prstGeom prst="rect">
            <a:avLst/>
          </a:prstGeom>
        </p:spPr>
      </p:pic>
      <p:pic>
        <p:nvPicPr>
          <p:cNvPr id="9" name="Billede 8" descr="Et billede, der indeholder tekst, avis&#10;&#10;Beskrivelse, der er oprettet med meget høj sikkerhed">
            <a:extLst>
              <a:ext uri="{FF2B5EF4-FFF2-40B4-BE49-F238E27FC236}">
                <a16:creationId xmlns:a16="http://schemas.microsoft.com/office/drawing/2014/main" id="{7D04CD0E-75B3-4953-9597-191E8286E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709" y="992287"/>
            <a:ext cx="1893458" cy="1183411"/>
          </a:xfrm>
          <a:prstGeom prst="rect">
            <a:avLst/>
          </a:prstGeom>
        </p:spPr>
      </p:pic>
      <p:pic>
        <p:nvPicPr>
          <p:cNvPr id="11" name="Billede 10" descr="Et billede, der indeholder græs, bygning, udendørs, træ&#10;&#10;Beskrivelse, der er oprettet med meget høj sikkerhed">
            <a:extLst>
              <a:ext uri="{FF2B5EF4-FFF2-40B4-BE49-F238E27FC236}">
                <a16:creationId xmlns:a16="http://schemas.microsoft.com/office/drawing/2014/main" id="{334B4876-D229-43B5-A424-CE7436A70D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2079">
            <a:off x="4869931" y="2964433"/>
            <a:ext cx="1343715" cy="2152100"/>
          </a:xfrm>
          <a:prstGeom prst="rect">
            <a:avLst/>
          </a:prstGeom>
        </p:spPr>
      </p:pic>
      <p:pic>
        <p:nvPicPr>
          <p:cNvPr id="13" name="Billede 12" descr="Et billede, der indeholder person, udendørs, mand, jord&#10;&#10;Beskrivelse, der er oprettet med meget høj sikkerhed">
            <a:extLst>
              <a:ext uri="{FF2B5EF4-FFF2-40B4-BE49-F238E27FC236}">
                <a16:creationId xmlns:a16="http://schemas.microsoft.com/office/drawing/2014/main" id="{25C4C171-BEF9-44A7-89AE-D6B6DF1D95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393" y="1523219"/>
            <a:ext cx="1668244" cy="1234501"/>
          </a:xfrm>
          <a:prstGeom prst="rect">
            <a:avLst/>
          </a:prstGeom>
        </p:spPr>
      </p:pic>
      <p:pic>
        <p:nvPicPr>
          <p:cNvPr id="15" name="Billede 14" descr="Et billede, der indeholder himmel, udendørs, græs, bygning&#10;&#10;Beskrivelse, der er oprettet med meget høj sikkerhed">
            <a:extLst>
              <a:ext uri="{FF2B5EF4-FFF2-40B4-BE49-F238E27FC236}">
                <a16:creationId xmlns:a16="http://schemas.microsoft.com/office/drawing/2014/main" id="{578C2161-FAA9-43D1-86FD-ADC75FF28A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74" y="3184051"/>
            <a:ext cx="1654108" cy="1281098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9C405219-B229-4086-954C-572D14FEF8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883" y="2525756"/>
            <a:ext cx="1797360" cy="1198240"/>
          </a:xfrm>
          <a:prstGeom prst="rect">
            <a:avLst/>
          </a:prstGeom>
        </p:spPr>
      </p:pic>
      <p:pic>
        <p:nvPicPr>
          <p:cNvPr id="19" name="Billede 18" descr="Et billede, der indeholder vektorgrafik&#10;&#10;Beskrivelse, der er oprettet med meget høj sikkerhed">
            <a:extLst>
              <a:ext uri="{FF2B5EF4-FFF2-40B4-BE49-F238E27FC236}">
                <a16:creationId xmlns:a16="http://schemas.microsoft.com/office/drawing/2014/main" id="{D2E0EE27-2072-4EF7-8961-8FB956FF36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992" y="3687834"/>
            <a:ext cx="1668245" cy="1183411"/>
          </a:xfrm>
          <a:prstGeom prst="rect">
            <a:avLst/>
          </a:prstGeom>
        </p:spPr>
      </p:pic>
      <p:sp>
        <p:nvSpPr>
          <p:cNvPr id="3" name="Venstre klammeparentes 2">
            <a:extLst>
              <a:ext uri="{FF2B5EF4-FFF2-40B4-BE49-F238E27FC236}">
                <a16:creationId xmlns:a16="http://schemas.microsoft.com/office/drawing/2014/main" id="{1539C2E0-C664-4CAD-B4FD-78068E48DD81}"/>
              </a:ext>
            </a:extLst>
          </p:cNvPr>
          <p:cNvSpPr/>
          <p:nvPr/>
        </p:nvSpPr>
        <p:spPr>
          <a:xfrm rot="16200000">
            <a:off x="2817166" y="3226215"/>
            <a:ext cx="885497" cy="457909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5AE357E-C702-4859-A679-9278C3013C3C}"/>
              </a:ext>
            </a:extLst>
          </p:cNvPr>
          <p:cNvSpPr txBox="1"/>
          <p:nvPr/>
        </p:nvSpPr>
        <p:spPr>
          <a:xfrm>
            <a:off x="2575035" y="6123543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Stumme</a:t>
            </a:r>
            <a:r>
              <a:rPr lang="da-DK" dirty="0"/>
              <a:t> kilder </a:t>
            </a:r>
          </a:p>
        </p:txBody>
      </p:sp>
      <p:sp>
        <p:nvSpPr>
          <p:cNvPr id="12" name="Venstre klammeparentes 11">
            <a:extLst>
              <a:ext uri="{FF2B5EF4-FFF2-40B4-BE49-F238E27FC236}">
                <a16:creationId xmlns:a16="http://schemas.microsoft.com/office/drawing/2014/main" id="{6E010099-7BBD-4BA3-AF45-B6608C1B0715}"/>
              </a:ext>
            </a:extLst>
          </p:cNvPr>
          <p:cNvSpPr/>
          <p:nvPr/>
        </p:nvSpPr>
        <p:spPr>
          <a:xfrm rot="16200000">
            <a:off x="8738626" y="3141499"/>
            <a:ext cx="885497" cy="484185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1E82CEA-E1A8-46C8-85D2-BDCF2A68EA64}"/>
              </a:ext>
            </a:extLst>
          </p:cNvPr>
          <p:cNvSpPr txBox="1"/>
          <p:nvPr/>
        </p:nvSpPr>
        <p:spPr>
          <a:xfrm>
            <a:off x="8405077" y="6123543"/>
            <a:ext cx="171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Skriftlige</a:t>
            </a:r>
            <a:r>
              <a:rPr lang="da-DK" dirty="0"/>
              <a:t>  kilder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CEE2D88-508C-4959-9DEA-978E270C843E}"/>
              </a:ext>
            </a:extLst>
          </p:cNvPr>
          <p:cNvSpPr txBox="1"/>
          <p:nvPr/>
        </p:nvSpPr>
        <p:spPr>
          <a:xfrm rot="20174300">
            <a:off x="7287918" y="2170707"/>
            <a:ext cx="357097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2400" dirty="0"/>
              <a:t>Fortiden taler direkte til os </a:t>
            </a:r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0DDED7EA-1CA4-4599-A2C0-C4287B01A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http://www.hf-kurset.dk/otto/historie/historisk-metode.asp</a:t>
            </a:r>
          </a:p>
        </p:txBody>
      </p:sp>
    </p:spTree>
    <p:extLst>
      <p:ext uri="{BB962C8B-B14F-4D97-AF65-F5344CB8AC3E}">
        <p14:creationId xmlns:p14="http://schemas.microsoft.com/office/powerpoint/2010/main" val="1792692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E1A02-328C-410C-B2AB-3D55A1751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Om at bruge en kilde som </a:t>
            </a:r>
            <a:r>
              <a:rPr lang="da-DK" u="sng" dirty="0"/>
              <a:t>levn</a:t>
            </a:r>
            <a:r>
              <a:rPr lang="da-DK" dirty="0"/>
              <a:t> eller </a:t>
            </a:r>
            <a:r>
              <a:rPr lang="da-DK" u="sng" dirty="0"/>
              <a:t>beretning</a:t>
            </a:r>
            <a:r>
              <a:rPr lang="da-DK" dirty="0"/>
              <a:t> </a:t>
            </a:r>
          </a:p>
        </p:txBody>
      </p:sp>
      <p:pic>
        <p:nvPicPr>
          <p:cNvPr id="4" name="Billede 3" descr="Et billede, der indeholder tekst, bog&#10;&#10;Beskrivelse, der er oprettet med meget høj sikkerhed">
            <a:extLst>
              <a:ext uri="{FF2B5EF4-FFF2-40B4-BE49-F238E27FC236}">
                <a16:creationId xmlns:a16="http://schemas.microsoft.com/office/drawing/2014/main" id="{3B22D46C-14A2-4319-9874-BC5D41F4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2522"/>
            <a:ext cx="3360762" cy="4764157"/>
          </a:xfrm>
          <a:prstGeom prst="rect">
            <a:avLst/>
          </a:prstGeom>
        </p:spPr>
      </p:pic>
      <p:pic>
        <p:nvPicPr>
          <p:cNvPr id="6" name="Billede 5" descr="Et billede, der indeholder tekst&#10;&#10;Beskrivelse, der er oprettet med høj sikkerhed">
            <a:extLst>
              <a:ext uri="{FF2B5EF4-FFF2-40B4-BE49-F238E27FC236}">
                <a16:creationId xmlns:a16="http://schemas.microsoft.com/office/drawing/2014/main" id="{DA225688-86B8-46BC-9DB3-2031BB02A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690688"/>
            <a:ext cx="5524500" cy="3781425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5CC9D0A5-062E-445D-A71E-CDD19E175661}"/>
              </a:ext>
            </a:extLst>
          </p:cNvPr>
          <p:cNvSpPr txBox="1"/>
          <p:nvPr/>
        </p:nvSpPr>
        <p:spPr>
          <a:xfrm>
            <a:off x="838200" y="6347223"/>
            <a:ext cx="344664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Propagandaplakat fra nazi Tyskland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9418832-E739-4857-9513-A2F151E2E169}"/>
              </a:ext>
            </a:extLst>
          </p:cNvPr>
          <p:cNvSpPr txBox="1"/>
          <p:nvPr/>
        </p:nvSpPr>
        <p:spPr>
          <a:xfrm>
            <a:off x="7090541" y="5637775"/>
            <a:ext cx="325832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Propagandaplakat fra </a:t>
            </a:r>
            <a:r>
              <a:rPr lang="da-DK" dirty="0" err="1"/>
              <a:t>Mao’s</a:t>
            </a:r>
            <a:r>
              <a:rPr lang="da-DK" dirty="0"/>
              <a:t> Kina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4B6E12CA-B452-4439-8A8C-938F87FDD8DB}"/>
              </a:ext>
            </a:extLst>
          </p:cNvPr>
          <p:cNvSpPr txBox="1"/>
          <p:nvPr/>
        </p:nvSpPr>
        <p:spPr>
          <a:xfrm>
            <a:off x="1419372" y="2513843"/>
            <a:ext cx="4245265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Hvis vi bruger disse kilder som </a:t>
            </a:r>
            <a:r>
              <a:rPr lang="da-DK" b="1" u="sng" dirty="0"/>
              <a:t>'levn</a:t>
            </a:r>
            <a:r>
              <a:rPr lang="da-DK" dirty="0"/>
              <a:t>’ </a:t>
            </a:r>
            <a:br>
              <a:rPr lang="da-DK" dirty="0"/>
            </a:br>
            <a:r>
              <a:rPr lang="da-DK" dirty="0"/>
              <a:t>kan de fortælle os om de politiske </a:t>
            </a:r>
            <a:br>
              <a:rPr lang="da-DK" dirty="0"/>
            </a:br>
            <a:r>
              <a:rPr lang="da-DK" i="1" dirty="0"/>
              <a:t>virkemidler</a:t>
            </a:r>
            <a:r>
              <a:rPr lang="da-DK" dirty="0"/>
              <a:t> man brugte i Hitlers Tyskland </a:t>
            </a:r>
            <a:br>
              <a:rPr lang="da-DK" dirty="0"/>
            </a:br>
            <a:r>
              <a:rPr lang="da-DK" dirty="0"/>
              <a:t>og i Maos Kina. </a:t>
            </a:r>
            <a:br>
              <a:rPr lang="da-DK" dirty="0"/>
            </a:br>
            <a:r>
              <a:rPr lang="da-DK" dirty="0"/>
              <a:t>De fortæller altså hvordan man fra </a:t>
            </a:r>
            <a:br>
              <a:rPr lang="da-DK" dirty="0"/>
            </a:br>
            <a:r>
              <a:rPr lang="da-DK" dirty="0"/>
              <a:t>officiel side søgte at promovere forskellige </a:t>
            </a:r>
            <a:br>
              <a:rPr lang="da-DK" dirty="0"/>
            </a:br>
            <a:r>
              <a:rPr lang="da-DK" i="1" dirty="0"/>
              <a:t>politiske budskabe</a:t>
            </a:r>
            <a:r>
              <a:rPr lang="da-DK" dirty="0"/>
              <a:t>r. </a:t>
            </a:r>
            <a:br>
              <a:rPr lang="da-DK" dirty="0"/>
            </a:br>
            <a:r>
              <a:rPr lang="da-DK" dirty="0"/>
              <a:t>De fortæller om hvordan man i de to lande </a:t>
            </a:r>
            <a:br>
              <a:rPr lang="da-DK" dirty="0"/>
            </a:br>
            <a:r>
              <a:rPr lang="da-DK" i="1" dirty="0"/>
              <a:t>ønskede</a:t>
            </a:r>
            <a:r>
              <a:rPr lang="da-DK" dirty="0"/>
              <a:t> at fremstille 'virkeligheden'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329D26A1-F605-4A84-A23E-21536D4144C5}"/>
              </a:ext>
            </a:extLst>
          </p:cNvPr>
          <p:cNvSpPr txBox="1"/>
          <p:nvPr/>
        </p:nvSpPr>
        <p:spPr>
          <a:xfrm>
            <a:off x="7357442" y="2513843"/>
            <a:ext cx="3482685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Hvis vi derimod bruger disse to </a:t>
            </a:r>
            <a:br>
              <a:rPr lang="da-DK" dirty="0"/>
            </a:br>
            <a:r>
              <a:rPr lang="da-DK" dirty="0"/>
              <a:t>billeder som </a:t>
            </a:r>
            <a:r>
              <a:rPr lang="da-DK" b="1" u="sng" dirty="0"/>
              <a:t>'beretninger</a:t>
            </a:r>
            <a:r>
              <a:rPr lang="da-DK" dirty="0"/>
              <a:t>', dvs. </a:t>
            </a:r>
            <a:br>
              <a:rPr lang="da-DK" dirty="0"/>
            </a:br>
            <a:r>
              <a:rPr lang="da-DK" dirty="0"/>
              <a:t>som et vidnesbyrd om henholdsvis </a:t>
            </a:r>
            <a:br>
              <a:rPr lang="da-DK" dirty="0"/>
            </a:br>
            <a:r>
              <a:rPr lang="da-DK" dirty="0"/>
              <a:t>jøderne i Tyskland eller landbrugs-</a:t>
            </a:r>
            <a:br>
              <a:rPr lang="da-DK" dirty="0"/>
            </a:br>
            <a:r>
              <a:rPr lang="da-DK" dirty="0"/>
              <a:t>produktionen i Kina, så er sagen </a:t>
            </a:r>
            <a:br>
              <a:rPr lang="da-DK" dirty="0"/>
            </a:br>
            <a:r>
              <a:rPr lang="da-DK" dirty="0"/>
              <a:t>en ganske anden. </a:t>
            </a:r>
            <a:br>
              <a:rPr lang="da-DK" dirty="0"/>
            </a:br>
            <a:endParaRPr lang="da-DK" dirty="0"/>
          </a:p>
          <a:p>
            <a:r>
              <a:rPr lang="da-DK" dirty="0"/>
              <a:t>Det er her KILDEKRITIKKEN </a:t>
            </a:r>
            <a:br>
              <a:rPr lang="da-DK" dirty="0"/>
            </a:br>
            <a:r>
              <a:rPr lang="da-DK" dirty="0"/>
              <a:t>( eller den sunde fornuft) </a:t>
            </a:r>
            <a:br>
              <a:rPr lang="da-DK" dirty="0"/>
            </a:br>
            <a:r>
              <a:rPr lang="da-DK" dirty="0"/>
              <a:t>skal tages i anvendelse. </a:t>
            </a:r>
          </a:p>
          <a:p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C7E0A2E-949A-40D3-82CB-137A3CD40E23}"/>
              </a:ext>
            </a:extLst>
          </p:cNvPr>
          <p:cNvSpPr txBox="1"/>
          <p:nvPr/>
        </p:nvSpPr>
        <p:spPr>
          <a:xfrm>
            <a:off x="3202464" y="1758499"/>
            <a:ext cx="128753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a-DK" sz="3600" dirty="0"/>
              <a:t>LEVN: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0207C083-F200-45D1-ACE7-8DF3CE73F781}"/>
              </a:ext>
            </a:extLst>
          </p:cNvPr>
          <p:cNvSpPr txBox="1"/>
          <p:nvPr/>
        </p:nvSpPr>
        <p:spPr>
          <a:xfrm>
            <a:off x="6730829" y="1757021"/>
            <a:ext cx="249138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a-DK" sz="3600" dirty="0"/>
              <a:t>BERETNING: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C83A980-9779-449A-9530-AF62B2A9B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http://www.hf-kurset.dk/otto/historie/historisk-metode.asp</a:t>
            </a:r>
          </a:p>
        </p:txBody>
      </p:sp>
    </p:spTree>
    <p:extLst>
      <p:ext uri="{BB962C8B-B14F-4D97-AF65-F5344CB8AC3E}">
        <p14:creationId xmlns:p14="http://schemas.microsoft.com/office/powerpoint/2010/main" val="182545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21EC7D-1717-45E3-BA96-5A003286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Normative og deskriptive kilder</a:t>
            </a:r>
            <a:br>
              <a:rPr lang="da-DK" b="1" dirty="0"/>
            </a:br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9639A598-F22C-4A7F-B229-42177C9A16F3}"/>
              </a:ext>
            </a:extLst>
          </p:cNvPr>
          <p:cNvSpPr txBox="1"/>
          <p:nvPr/>
        </p:nvSpPr>
        <p:spPr>
          <a:xfrm>
            <a:off x="945931" y="16906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433F992-DEC8-4294-9152-CB8131C5474F}"/>
              </a:ext>
            </a:extLst>
          </p:cNvPr>
          <p:cNvSpPr txBox="1"/>
          <p:nvPr/>
        </p:nvSpPr>
        <p:spPr>
          <a:xfrm>
            <a:off x="838200" y="1493946"/>
            <a:ext cx="441742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For officielle dokumenter og indskrifter, </a:t>
            </a:r>
            <a:br>
              <a:rPr lang="da-DK" dirty="0"/>
            </a:br>
            <a:r>
              <a:rPr lang="da-DK" dirty="0"/>
              <a:t>politiske taler og programtekster gælder det, </a:t>
            </a:r>
            <a:br>
              <a:rPr lang="da-DK" dirty="0"/>
            </a:br>
            <a:r>
              <a:rPr lang="da-DK" dirty="0"/>
              <a:t>at de kan betegnes som </a:t>
            </a:r>
            <a:r>
              <a:rPr lang="da-DK" u="sng" dirty="0"/>
              <a:t>'normative</a:t>
            </a:r>
            <a:r>
              <a:rPr lang="da-DK" dirty="0"/>
              <a:t>’. </a:t>
            </a:r>
          </a:p>
          <a:p>
            <a:endParaRPr lang="da-DK" dirty="0"/>
          </a:p>
          <a:p>
            <a:r>
              <a:rPr lang="da-DK" dirty="0"/>
              <a:t>Det vil sige at de udtrykker en norm </a:t>
            </a:r>
          </a:p>
          <a:p>
            <a:r>
              <a:rPr lang="da-DK" dirty="0"/>
              <a:t>eller </a:t>
            </a:r>
            <a:r>
              <a:rPr lang="da-DK" i="1" dirty="0"/>
              <a:t>forventning</a:t>
            </a:r>
            <a:r>
              <a:rPr lang="da-DK" dirty="0"/>
              <a:t> eller et ønske om </a:t>
            </a:r>
          </a:p>
          <a:p>
            <a:r>
              <a:rPr lang="da-DK" dirty="0"/>
              <a:t>hvordan et eller andet </a:t>
            </a:r>
            <a:r>
              <a:rPr lang="da-DK" i="1" dirty="0"/>
              <a:t>'bør</a:t>
            </a:r>
            <a:r>
              <a:rPr lang="da-DK" dirty="0"/>
              <a:t>' være. </a:t>
            </a:r>
          </a:p>
          <a:p>
            <a:r>
              <a:rPr lang="da-DK" dirty="0"/>
              <a:t>De er altså ikke nødvendigvis en </a:t>
            </a:r>
            <a:br>
              <a:rPr lang="da-DK" dirty="0"/>
            </a:br>
            <a:r>
              <a:rPr lang="da-DK" dirty="0"/>
              <a:t>skildring af virkeligheden, men snarere </a:t>
            </a:r>
            <a:br>
              <a:rPr lang="da-DK" dirty="0"/>
            </a:br>
            <a:r>
              <a:rPr lang="da-DK" dirty="0"/>
              <a:t>et udtryk for hvordan man </a:t>
            </a:r>
            <a:r>
              <a:rPr lang="da-DK" i="1" dirty="0"/>
              <a:t>ønsker</a:t>
            </a:r>
          </a:p>
          <a:p>
            <a:r>
              <a:rPr lang="da-DK" dirty="0"/>
              <a:t>at fremstille virkeligheden.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252FE340-6E54-466D-9980-A3629EA05A48}"/>
              </a:ext>
            </a:extLst>
          </p:cNvPr>
          <p:cNvSpPr txBox="1"/>
          <p:nvPr/>
        </p:nvSpPr>
        <p:spPr>
          <a:xfrm>
            <a:off x="838200" y="1154660"/>
            <a:ext cx="1199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Normative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1A47184-F11E-4370-A57A-055680121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7" y="4579374"/>
            <a:ext cx="2926080" cy="1950720"/>
          </a:xfrm>
          <a:prstGeom prst="rect">
            <a:avLst/>
          </a:prstGeom>
        </p:spPr>
      </p:pic>
      <p:pic>
        <p:nvPicPr>
          <p:cNvPr id="7" name="Billede 6" descr="Et billede, der indeholder tekst, avis&#10;&#10;Beskrivelse, der er oprettet med meget høj sikkerhed">
            <a:extLst>
              <a:ext uri="{FF2B5EF4-FFF2-40B4-BE49-F238E27FC236}">
                <a16:creationId xmlns:a16="http://schemas.microsoft.com/office/drawing/2014/main" id="{71862F91-8823-4B93-AB20-054C0F213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570" y="2456619"/>
            <a:ext cx="3685592" cy="2303495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4B2E10E4-1C10-437D-A4A2-BBC57225D356}"/>
              </a:ext>
            </a:extLst>
          </p:cNvPr>
          <p:cNvSpPr txBox="1"/>
          <p:nvPr/>
        </p:nvSpPr>
        <p:spPr>
          <a:xfrm>
            <a:off x="6977352" y="1154660"/>
            <a:ext cx="3551678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b="1" dirty="0"/>
              <a:t>Deskriptive eller berettende kilder. </a:t>
            </a:r>
            <a:br>
              <a:rPr lang="da-DK" dirty="0"/>
            </a:br>
            <a:r>
              <a:rPr lang="da-DK" dirty="0"/>
              <a:t>Er tekster som prøver at beskrive </a:t>
            </a:r>
            <a:br>
              <a:rPr lang="da-DK" dirty="0"/>
            </a:br>
            <a:r>
              <a:rPr lang="da-DK" dirty="0"/>
              <a:t>en samtidig virkelighed. </a:t>
            </a:r>
            <a:br>
              <a:rPr lang="da-DK" dirty="0"/>
            </a:br>
            <a:r>
              <a:rPr lang="da-DK" dirty="0"/>
              <a:t>Kildekritikken skal her anvendes for</a:t>
            </a:r>
            <a:br>
              <a:rPr lang="da-DK" dirty="0"/>
            </a:br>
            <a:r>
              <a:rPr lang="da-DK" dirty="0"/>
              <a:t>at vurdere kildens troværdighed</a:t>
            </a:r>
          </a:p>
        </p:txBody>
      </p:sp>
      <p:pic>
        <p:nvPicPr>
          <p:cNvPr id="12" name="Billede 11" descr="Et billede, der indeholder avis, tekst&#10;&#10;Beskrivelse, der er oprettet med meget høj sikkerhed">
            <a:extLst>
              <a:ext uri="{FF2B5EF4-FFF2-40B4-BE49-F238E27FC236}">
                <a16:creationId xmlns:a16="http://schemas.microsoft.com/office/drawing/2014/main" id="{43B11952-0513-4AED-B8CA-D9EE058D1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67" y="4584745"/>
            <a:ext cx="3551678" cy="2047764"/>
          </a:xfrm>
          <a:prstGeom prst="rect">
            <a:avLst/>
          </a:prstGeom>
        </p:spPr>
      </p:pic>
      <p:sp>
        <p:nvSpPr>
          <p:cNvPr id="13" name="AutoShape 2" descr="Billedresultat for newspapers great historical headlines">
            <a:extLst>
              <a:ext uri="{FF2B5EF4-FFF2-40B4-BE49-F238E27FC236}">
                <a16:creationId xmlns:a16="http://schemas.microsoft.com/office/drawing/2014/main" id="{F8918A6E-24DC-4C61-8FDF-2154C0E7DA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6" name="Billede 15" descr="Et billede, der indeholder tekst, bog, avis&#10;&#10;Beskrivelse, der er oprettet med meget høj sikkerhed">
            <a:extLst>
              <a:ext uri="{FF2B5EF4-FFF2-40B4-BE49-F238E27FC236}">
                <a16:creationId xmlns:a16="http://schemas.microsoft.com/office/drawing/2014/main" id="{1D37791D-A542-46AC-8097-0AE31FDAD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85" y="2609172"/>
            <a:ext cx="1847074" cy="2969172"/>
          </a:xfrm>
          <a:prstGeom prst="rect">
            <a:avLst/>
          </a:prstGeom>
        </p:spPr>
      </p:pic>
      <p:pic>
        <p:nvPicPr>
          <p:cNvPr id="18" name="Billede 17" descr="Et billede, der indeholder tekst, avis, flaske, skilt&#10;&#10;Beskrivelse, der er oprettet med meget høj sikkerhed">
            <a:extLst>
              <a:ext uri="{FF2B5EF4-FFF2-40B4-BE49-F238E27FC236}">
                <a16:creationId xmlns:a16="http://schemas.microsoft.com/office/drawing/2014/main" id="{44D0BF3D-3F88-4B48-8C1E-9CA7B1D371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146" y="3882964"/>
            <a:ext cx="2097306" cy="2601310"/>
          </a:xfrm>
          <a:prstGeom prst="rect">
            <a:avLst/>
          </a:prstGeom>
        </p:spPr>
      </p:pic>
      <p:pic>
        <p:nvPicPr>
          <p:cNvPr id="21" name="Billede 20" descr="Et billede, der indeholder tekst, plade&#10;&#10;Beskrivelse, der er oprettet med meget høj sikkerhed">
            <a:extLst>
              <a:ext uri="{FF2B5EF4-FFF2-40B4-BE49-F238E27FC236}">
                <a16:creationId xmlns:a16="http://schemas.microsoft.com/office/drawing/2014/main" id="{31C272BF-62ED-45C6-8764-45462E071B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79" y="4746070"/>
            <a:ext cx="2714480" cy="1860550"/>
          </a:xfrm>
          <a:prstGeom prst="rect">
            <a:avLst/>
          </a:prstGeom>
        </p:spPr>
      </p:pic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4DEB5DBE-9A5F-4F2F-BCD8-9A07A000E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http://www.hf-kurset.dk/otto/historie/historisk-metode.asp</a:t>
            </a:r>
          </a:p>
        </p:txBody>
      </p:sp>
    </p:spTree>
    <p:extLst>
      <p:ext uri="{BB962C8B-B14F-4D97-AF65-F5344CB8AC3E}">
        <p14:creationId xmlns:p14="http://schemas.microsoft.com/office/powerpoint/2010/main" val="61031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526A25-FCD9-4E90-AE4A-6D44AE500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Første - og </a:t>
            </a:r>
            <a:r>
              <a:rPr lang="da-DK" dirty="0" err="1"/>
              <a:t>andenhåndsvidner</a:t>
            </a:r>
            <a:br>
              <a:rPr lang="da-DK" b="1" dirty="0"/>
            </a:br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EE4B5AF7-B15A-44B1-8C32-07AB49F535FC}"/>
              </a:ext>
            </a:extLst>
          </p:cNvPr>
          <p:cNvSpPr txBox="1"/>
          <p:nvPr/>
        </p:nvSpPr>
        <p:spPr>
          <a:xfrm>
            <a:off x="1177159" y="1690688"/>
            <a:ext cx="361861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Dernæst er det vigtigt at fastslå</a:t>
            </a:r>
          </a:p>
          <a:p>
            <a:r>
              <a:rPr lang="da-DK" dirty="0"/>
              <a:t>om personen der beretter, </a:t>
            </a:r>
            <a:r>
              <a:rPr lang="da-DK" i="1" u="sng" dirty="0"/>
              <a:t>selv </a:t>
            </a:r>
            <a:br>
              <a:rPr lang="da-DK" i="1" u="sng" dirty="0"/>
            </a:br>
            <a:r>
              <a:rPr lang="da-DK" i="1" u="sng" dirty="0"/>
              <a:t>har overværet</a:t>
            </a:r>
            <a:r>
              <a:rPr lang="da-DK" dirty="0"/>
              <a:t> den begivenhed </a:t>
            </a:r>
            <a:br>
              <a:rPr lang="da-DK" dirty="0"/>
            </a:br>
            <a:r>
              <a:rPr lang="da-DK" dirty="0"/>
              <a:t>eller det forhold som beskrives. </a:t>
            </a:r>
          </a:p>
          <a:p>
            <a:endParaRPr lang="da-DK" dirty="0"/>
          </a:p>
          <a:p>
            <a:r>
              <a:rPr lang="da-DK" dirty="0"/>
              <a:t>Hvis dette er tilfældet, siger vi, </a:t>
            </a:r>
          </a:p>
          <a:p>
            <a:r>
              <a:rPr lang="da-DK" dirty="0"/>
              <a:t>at personen er et </a:t>
            </a:r>
            <a:r>
              <a:rPr lang="da-DK" b="1" u="sng" dirty="0" err="1"/>
              <a:t>førstehåndsvidne</a:t>
            </a:r>
            <a:r>
              <a:rPr lang="da-DK" dirty="0"/>
              <a:t>. </a:t>
            </a:r>
          </a:p>
          <a:p>
            <a:endParaRPr lang="da-DK" dirty="0"/>
          </a:p>
          <a:p>
            <a:r>
              <a:rPr lang="da-DK" dirty="0"/>
              <a:t>Førstehåndsvidner vil altid være </a:t>
            </a:r>
            <a:br>
              <a:rPr lang="da-DK" dirty="0"/>
            </a:br>
            <a:r>
              <a:rPr lang="da-DK" dirty="0"/>
              <a:t>at foretrække frem for anden- eller </a:t>
            </a:r>
            <a:br>
              <a:rPr lang="da-DK" dirty="0"/>
            </a:br>
            <a:r>
              <a:rPr lang="da-DK" dirty="0"/>
              <a:t>tredjehåndsvidner.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Det er netop dette som vi kender </a:t>
            </a:r>
            <a:br>
              <a:rPr lang="da-DK" dirty="0"/>
            </a:br>
            <a:r>
              <a:rPr lang="da-DK" dirty="0"/>
              <a:t>fra H.C. Andersens historie om </a:t>
            </a:r>
            <a:br>
              <a:rPr lang="da-DK" dirty="0"/>
            </a:br>
            <a:r>
              <a:rPr lang="da-DK" dirty="0"/>
              <a:t>"Den lille fjer der blev til fem høns"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A9CBD4B7-0BE2-4693-92A9-560C7DFD658F}"/>
              </a:ext>
            </a:extLst>
          </p:cNvPr>
          <p:cNvSpPr txBox="1"/>
          <p:nvPr/>
        </p:nvSpPr>
        <p:spPr>
          <a:xfrm rot="20698028">
            <a:off x="5514968" y="5493120"/>
            <a:ext cx="421006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2400" i="1" dirty="0"/>
              <a:t>'Alt afhænger af øjnene der ser'.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5A140F6-67BE-44D3-B1BB-3E99518B0ABB}"/>
              </a:ext>
            </a:extLst>
          </p:cNvPr>
          <p:cNvSpPr txBox="1"/>
          <p:nvPr/>
        </p:nvSpPr>
        <p:spPr>
          <a:xfrm>
            <a:off x="6516414" y="1638908"/>
            <a:ext cx="502855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Det er derfor nødvendigt at stille en </a:t>
            </a:r>
            <a:br>
              <a:rPr lang="da-DK" dirty="0"/>
            </a:br>
            <a:r>
              <a:rPr lang="da-DK" dirty="0"/>
              <a:t>række grundlæggende </a:t>
            </a:r>
            <a:r>
              <a:rPr lang="da-DK" i="1" dirty="0"/>
              <a:t>spørgsmål til kilden </a:t>
            </a:r>
            <a:br>
              <a:rPr lang="da-DK" dirty="0"/>
            </a:br>
            <a:r>
              <a:rPr lang="da-DK" dirty="0"/>
              <a:t>og ikke mindst </a:t>
            </a:r>
            <a:r>
              <a:rPr lang="da-DK" i="1" dirty="0"/>
              <a:t>den person </a:t>
            </a:r>
            <a:r>
              <a:rPr lang="da-DK" dirty="0"/>
              <a:t>som har forfattet kilden, </a:t>
            </a:r>
            <a:br>
              <a:rPr lang="da-DK" dirty="0"/>
            </a:br>
            <a:r>
              <a:rPr lang="da-DK" dirty="0"/>
              <a:t>for på denne måde at forsøge at fastslå,</a:t>
            </a:r>
          </a:p>
          <a:p>
            <a:r>
              <a:rPr lang="da-DK" dirty="0"/>
              <a:t>hvor </a:t>
            </a:r>
            <a:r>
              <a:rPr lang="da-DK" i="1" dirty="0"/>
              <a:t>repræsentativ</a:t>
            </a:r>
            <a:r>
              <a:rPr lang="da-DK" dirty="0"/>
              <a:t> eller </a:t>
            </a:r>
            <a:r>
              <a:rPr lang="da-DK" i="1" dirty="0"/>
              <a:t>troværdig</a:t>
            </a:r>
            <a:r>
              <a:rPr lang="da-DK" dirty="0"/>
              <a:t> den</a:t>
            </a:r>
          </a:p>
          <a:p>
            <a:r>
              <a:rPr lang="da-DK" dirty="0"/>
              <a:t>pågældende kilde er. </a:t>
            </a:r>
          </a:p>
          <a:p>
            <a:endParaRPr lang="da-DK" dirty="0"/>
          </a:p>
          <a:p>
            <a:r>
              <a:rPr lang="da-DK" dirty="0"/>
              <a:t>Man skal altså med andre ord prøve, </a:t>
            </a:r>
          </a:p>
          <a:p>
            <a:r>
              <a:rPr lang="da-DK" dirty="0"/>
              <a:t>at </a:t>
            </a:r>
            <a:r>
              <a:rPr lang="da-DK" b="1" i="1" u="sng" dirty="0"/>
              <a:t>vurdere afsenderens evne, vilje og interesse </a:t>
            </a:r>
            <a:br>
              <a:rPr lang="da-DK" dirty="0"/>
            </a:br>
            <a:r>
              <a:rPr lang="da-DK" dirty="0"/>
              <a:t>i at fremstille en sag på en bestemt måde. </a:t>
            </a:r>
            <a:br>
              <a:rPr lang="da-DK" dirty="0"/>
            </a:br>
            <a:r>
              <a:rPr lang="da-DK" dirty="0"/>
              <a:t>Dette er målet for den historiske kildekritik </a:t>
            </a:r>
          </a:p>
          <a:p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FAD95A7-D7A1-465D-A94C-82A0D96F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http://www.hf-kurset.dk/otto/historie/historisk-metode.asp</a:t>
            </a:r>
          </a:p>
        </p:txBody>
      </p:sp>
    </p:spTree>
    <p:extLst>
      <p:ext uri="{BB962C8B-B14F-4D97-AF65-F5344CB8AC3E}">
        <p14:creationId xmlns:p14="http://schemas.microsoft.com/office/powerpoint/2010/main" val="427593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EC97F-B8CB-42BE-B633-8972961B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Primære og sekundære kilder</a:t>
            </a:r>
            <a:br>
              <a:rPr lang="da-DK" b="1" dirty="0"/>
            </a:br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CCF0B79F-0762-45F0-98D7-34C0846CAE61}"/>
              </a:ext>
            </a:extLst>
          </p:cNvPr>
          <p:cNvSpPr txBox="1"/>
          <p:nvPr/>
        </p:nvSpPr>
        <p:spPr>
          <a:xfrm>
            <a:off x="838200" y="1313793"/>
            <a:ext cx="38511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En </a:t>
            </a:r>
            <a:r>
              <a:rPr lang="da-DK" b="1" u="sng" dirty="0"/>
              <a:t>primær</a:t>
            </a:r>
            <a:r>
              <a:rPr lang="da-DK" dirty="0"/>
              <a:t> kilde, er en kilde </a:t>
            </a:r>
            <a:br>
              <a:rPr lang="da-DK" dirty="0"/>
            </a:br>
            <a:r>
              <a:rPr lang="da-DK" dirty="0"/>
              <a:t>som ikke bygger på andre af </a:t>
            </a:r>
            <a:br>
              <a:rPr lang="da-DK" dirty="0"/>
            </a:br>
            <a:r>
              <a:rPr lang="da-DK" dirty="0"/>
              <a:t>os kendte kilder og således </a:t>
            </a:r>
            <a:br>
              <a:rPr lang="da-DK" dirty="0"/>
            </a:br>
            <a:r>
              <a:rPr lang="da-DK" dirty="0"/>
              <a:t>kan betragtes som en uafhængig kilde. </a:t>
            </a:r>
          </a:p>
          <a:p>
            <a:endParaRPr lang="da-DK" dirty="0"/>
          </a:p>
          <a:p>
            <a:r>
              <a:rPr lang="da-DK" dirty="0"/>
              <a:t>Den primære kilde vil være </a:t>
            </a:r>
          </a:p>
          <a:p>
            <a:r>
              <a:rPr lang="da-DK" dirty="0"/>
              <a:t>tættere på begivenheden </a:t>
            </a:r>
          </a:p>
          <a:p>
            <a:r>
              <a:rPr lang="da-DK" dirty="0"/>
              <a:t>end andre sekundære kilder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45660E2-E241-4354-95CE-4195D068FB88}"/>
              </a:ext>
            </a:extLst>
          </p:cNvPr>
          <p:cNvSpPr txBox="1"/>
          <p:nvPr/>
        </p:nvSpPr>
        <p:spPr>
          <a:xfrm>
            <a:off x="6096000" y="1313793"/>
            <a:ext cx="58767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En </a:t>
            </a:r>
            <a:r>
              <a:rPr lang="da-DK" b="1" u="sng" dirty="0"/>
              <a:t>sekundær</a:t>
            </a:r>
            <a:r>
              <a:rPr lang="da-DK" dirty="0"/>
              <a:t> kilde er derimod </a:t>
            </a:r>
            <a:br>
              <a:rPr lang="da-DK" dirty="0"/>
            </a:br>
            <a:r>
              <a:rPr lang="da-DK" dirty="0"/>
              <a:t>en kilde som helt eller delvist bygger </a:t>
            </a:r>
            <a:br>
              <a:rPr lang="da-DK" dirty="0"/>
            </a:br>
            <a:r>
              <a:rPr lang="da-DK" dirty="0"/>
              <a:t>på eller referer til, andre eksisterende primære kilder. </a:t>
            </a:r>
            <a:br>
              <a:rPr lang="da-DK" dirty="0"/>
            </a:br>
            <a:r>
              <a:rPr lang="da-DK" dirty="0"/>
              <a:t>Der er således tale om, at kilden er afhængig af andre kilder. </a:t>
            </a:r>
          </a:p>
        </p:txBody>
      </p:sp>
      <p:pic>
        <p:nvPicPr>
          <p:cNvPr id="7" name="Billede 6" descr="Et billede, der indeholder bygning, beklædning, udendørs&#10;&#10;Beskrivelse, der er oprettet med høj sikkerhed">
            <a:extLst>
              <a:ext uri="{FF2B5EF4-FFF2-40B4-BE49-F238E27FC236}">
                <a16:creationId xmlns:a16="http://schemas.microsoft.com/office/drawing/2014/main" id="{F3D5F055-A208-435C-8BFC-CBE4B6C83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68" y="3820502"/>
            <a:ext cx="2041711" cy="2672373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CF229007-CC9B-4F58-8650-213E9A52DF6B}"/>
              </a:ext>
            </a:extLst>
          </p:cNvPr>
          <p:cNvSpPr txBox="1"/>
          <p:nvPr/>
        </p:nvSpPr>
        <p:spPr>
          <a:xfrm rot="21062018">
            <a:off x="1177158" y="5465380"/>
            <a:ext cx="246368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Platons originale skrifter</a:t>
            </a:r>
            <a:br>
              <a:rPr lang="da-DK" dirty="0"/>
            </a:br>
            <a:r>
              <a:rPr lang="da-DK" dirty="0"/>
              <a:t>er for længst gået tabt</a:t>
            </a:r>
          </a:p>
        </p:txBody>
      </p:sp>
      <p:pic>
        <p:nvPicPr>
          <p:cNvPr id="10" name="Billede 9" descr="Et billede, der indeholder tekst&#10;&#10;Beskrivelse, der er oprettet med meget høj sikkerhed">
            <a:extLst>
              <a:ext uri="{FF2B5EF4-FFF2-40B4-BE49-F238E27FC236}">
                <a16:creationId xmlns:a16="http://schemas.microsoft.com/office/drawing/2014/main" id="{2BE6592A-0238-4704-A5BD-3A4783A2D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89" y="3855653"/>
            <a:ext cx="3059226" cy="2308325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1050D6D4-4D15-496C-9FF7-0072CEEBBD19}"/>
              </a:ext>
            </a:extLst>
          </p:cNvPr>
          <p:cNvSpPr txBox="1"/>
          <p:nvPr/>
        </p:nvSpPr>
        <p:spPr>
          <a:xfrm rot="21062018">
            <a:off x="4160078" y="5181749"/>
            <a:ext cx="222599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Bevarede fragmenter </a:t>
            </a:r>
          </a:p>
          <a:p>
            <a:pPr algn="ctr"/>
            <a:r>
              <a:rPr lang="da-DK" dirty="0"/>
              <a:t>af original skrift</a:t>
            </a:r>
          </a:p>
        </p:txBody>
      </p:sp>
      <p:pic>
        <p:nvPicPr>
          <p:cNvPr id="13" name="Billede 12" descr="Et billede, der indeholder tekst, avis&#10;&#10;Beskrivelse, der er oprettet med meget høj sikkerhed">
            <a:extLst>
              <a:ext uri="{FF2B5EF4-FFF2-40B4-BE49-F238E27FC236}">
                <a16:creationId xmlns:a16="http://schemas.microsoft.com/office/drawing/2014/main" id="{88A0269E-43BE-4C9E-9FB9-9F180ABEE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894" y="3091454"/>
            <a:ext cx="2366868" cy="3429000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25D83B4B-47F9-484B-A006-390A011CD5D5}"/>
              </a:ext>
            </a:extLst>
          </p:cNvPr>
          <p:cNvSpPr txBox="1"/>
          <p:nvPr/>
        </p:nvSpPr>
        <p:spPr>
          <a:xfrm rot="21062018">
            <a:off x="7425980" y="5555672"/>
            <a:ext cx="168065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Arabisk kopi fra </a:t>
            </a:r>
            <a:br>
              <a:rPr lang="da-DK" dirty="0"/>
            </a:br>
            <a:r>
              <a:rPr lang="da-DK" dirty="0"/>
              <a:t>middelalderen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A7C87680-B25D-4CC1-B2D1-7F28FD238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993" y="3479873"/>
            <a:ext cx="2819878" cy="2819878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3F5FCDBD-7AD1-4594-9A86-38C1231ABFAB}"/>
              </a:ext>
            </a:extLst>
          </p:cNvPr>
          <p:cNvSpPr txBox="1"/>
          <p:nvPr/>
        </p:nvSpPr>
        <p:spPr>
          <a:xfrm rot="21062018">
            <a:off x="10057371" y="5519020"/>
            <a:ext cx="159453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Nutidig udgave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6A7E2558-A05C-4419-BBAE-873F22E8E417}"/>
              </a:ext>
            </a:extLst>
          </p:cNvPr>
          <p:cNvSpPr txBox="1"/>
          <p:nvPr/>
        </p:nvSpPr>
        <p:spPr>
          <a:xfrm>
            <a:off x="1693101" y="4570785"/>
            <a:ext cx="143180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Primær kilde 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7D970D7C-3AAA-4908-AB7D-A42E769E61F8}"/>
              </a:ext>
            </a:extLst>
          </p:cNvPr>
          <p:cNvSpPr txBox="1"/>
          <p:nvPr/>
        </p:nvSpPr>
        <p:spPr>
          <a:xfrm>
            <a:off x="4648126" y="4596581"/>
            <a:ext cx="143180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Primær kilde 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1E33751C-C9EB-4BA5-A76B-A54D93697AF0}"/>
              </a:ext>
            </a:extLst>
          </p:cNvPr>
          <p:cNvSpPr txBox="1"/>
          <p:nvPr/>
        </p:nvSpPr>
        <p:spPr>
          <a:xfrm>
            <a:off x="7519427" y="4596581"/>
            <a:ext cx="143180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Primær kilde 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03C43858-DC0C-4A04-A070-E5C553F84EAD}"/>
              </a:ext>
            </a:extLst>
          </p:cNvPr>
          <p:cNvSpPr txBox="1"/>
          <p:nvPr/>
        </p:nvSpPr>
        <p:spPr>
          <a:xfrm rot="20192635">
            <a:off x="9950813" y="4596581"/>
            <a:ext cx="16837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Sekundær kilde </a:t>
            </a:r>
          </a:p>
        </p:txBody>
      </p:sp>
      <p:sp>
        <p:nvSpPr>
          <p:cNvPr id="23" name="Pil: højre 22">
            <a:extLst>
              <a:ext uri="{FF2B5EF4-FFF2-40B4-BE49-F238E27FC236}">
                <a16:creationId xmlns:a16="http://schemas.microsoft.com/office/drawing/2014/main" id="{95DC7875-4516-4BCA-AF26-6928828F2DE1}"/>
              </a:ext>
            </a:extLst>
          </p:cNvPr>
          <p:cNvSpPr/>
          <p:nvPr/>
        </p:nvSpPr>
        <p:spPr>
          <a:xfrm>
            <a:off x="3480003" y="4570785"/>
            <a:ext cx="449486" cy="2849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Pil: højre 23">
            <a:extLst>
              <a:ext uri="{FF2B5EF4-FFF2-40B4-BE49-F238E27FC236}">
                <a16:creationId xmlns:a16="http://schemas.microsoft.com/office/drawing/2014/main" id="{E6BF581D-B490-4962-8C41-19DA29DB9442}"/>
              </a:ext>
            </a:extLst>
          </p:cNvPr>
          <p:cNvSpPr/>
          <p:nvPr/>
        </p:nvSpPr>
        <p:spPr>
          <a:xfrm>
            <a:off x="6796198" y="5397018"/>
            <a:ext cx="449486" cy="2849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Pil: højre 24">
            <a:extLst>
              <a:ext uri="{FF2B5EF4-FFF2-40B4-BE49-F238E27FC236}">
                <a16:creationId xmlns:a16="http://schemas.microsoft.com/office/drawing/2014/main" id="{1D2E2378-E8C4-4C80-9E9F-0BE6F98D6816}"/>
              </a:ext>
            </a:extLst>
          </p:cNvPr>
          <p:cNvSpPr/>
          <p:nvPr/>
        </p:nvSpPr>
        <p:spPr>
          <a:xfrm>
            <a:off x="3405009" y="6186526"/>
            <a:ext cx="3583705" cy="2849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Pil: højre 28">
            <a:extLst>
              <a:ext uri="{FF2B5EF4-FFF2-40B4-BE49-F238E27FC236}">
                <a16:creationId xmlns:a16="http://schemas.microsoft.com/office/drawing/2014/main" id="{BAE5636E-85C0-4CF5-BDAA-F9FB795624B3}"/>
              </a:ext>
            </a:extLst>
          </p:cNvPr>
          <p:cNvSpPr/>
          <p:nvPr/>
        </p:nvSpPr>
        <p:spPr>
          <a:xfrm>
            <a:off x="9463396" y="4724821"/>
            <a:ext cx="449486" cy="2849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Pil: højre 29">
            <a:extLst>
              <a:ext uri="{FF2B5EF4-FFF2-40B4-BE49-F238E27FC236}">
                <a16:creationId xmlns:a16="http://schemas.microsoft.com/office/drawing/2014/main" id="{8127983F-E634-4C9A-BCB7-04F3F843384B}"/>
              </a:ext>
            </a:extLst>
          </p:cNvPr>
          <p:cNvSpPr/>
          <p:nvPr/>
        </p:nvSpPr>
        <p:spPr>
          <a:xfrm rot="3880041">
            <a:off x="9912882" y="3078136"/>
            <a:ext cx="449486" cy="2849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Pil: højre 30">
            <a:extLst>
              <a:ext uri="{FF2B5EF4-FFF2-40B4-BE49-F238E27FC236}">
                <a16:creationId xmlns:a16="http://schemas.microsoft.com/office/drawing/2014/main" id="{D3AFD4EA-1D0E-4F79-9346-E72B7120D467}"/>
              </a:ext>
            </a:extLst>
          </p:cNvPr>
          <p:cNvSpPr/>
          <p:nvPr/>
        </p:nvSpPr>
        <p:spPr>
          <a:xfrm rot="5663738">
            <a:off x="10836492" y="3114065"/>
            <a:ext cx="449486" cy="2849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3C2BE02-118F-4B55-85D8-1A1B9151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http://www.hf-kurset.dk/otto/historie/historisk-metode.asp</a:t>
            </a:r>
          </a:p>
        </p:txBody>
      </p:sp>
    </p:spTree>
    <p:extLst>
      <p:ext uri="{BB962C8B-B14F-4D97-AF65-F5344CB8AC3E}">
        <p14:creationId xmlns:p14="http://schemas.microsoft.com/office/powerpoint/2010/main" val="81509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11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B41F86-AB14-4663-A9FF-17CFC2C3A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345"/>
            <a:ext cx="10515600" cy="1325563"/>
          </a:xfrm>
        </p:spPr>
        <p:txBody>
          <a:bodyPr/>
          <a:lstStyle/>
          <a:p>
            <a:r>
              <a:rPr lang="da-DK" dirty="0"/>
              <a:t>Nyhederne 07 sept. 2018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7BB3DC4-9CCE-40D1-937D-5D537E693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54660"/>
            <a:ext cx="5532587" cy="54510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Billede 4" descr="Et billede, der indeholder person, mand, kulør, beklædning&#10;&#10;Beskrivelse, der er oprettet med meget høj sikkerhed">
            <a:extLst>
              <a:ext uri="{FF2B5EF4-FFF2-40B4-BE49-F238E27FC236}">
                <a16:creationId xmlns:a16="http://schemas.microsoft.com/office/drawing/2014/main" id="{9BA021DE-29D4-41B4-AB38-FF90142B8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865" y="1645447"/>
            <a:ext cx="4355366" cy="3116809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DD07050-B3DE-4A3E-9D8C-CD88EFCA74CD}"/>
              </a:ext>
            </a:extLst>
          </p:cNvPr>
          <p:cNvSpPr txBox="1"/>
          <p:nvPr/>
        </p:nvSpPr>
        <p:spPr>
          <a:xfrm>
            <a:off x="6873766" y="738871"/>
            <a:ext cx="1839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/>
              <a:t>Kilde: https://politiken.dk/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EF3DF41-A368-4362-9E22-FB1E971E170F}"/>
              </a:ext>
            </a:extLst>
          </p:cNvPr>
          <p:cNvSpPr txBox="1"/>
          <p:nvPr/>
        </p:nvSpPr>
        <p:spPr>
          <a:xfrm>
            <a:off x="7257865" y="5213131"/>
            <a:ext cx="361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hlinkClick r:id="rId4" action="ppaction://hlinkfile"/>
              </a:rPr>
              <a:t>Præsident Trump svarer på kritikken </a:t>
            </a:r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BFBE763-8D17-4361-AD9A-922C9302E4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18" y="1015870"/>
            <a:ext cx="3935160" cy="5344510"/>
          </a:xfrm>
          <a:prstGeom prst="rect">
            <a:avLst/>
          </a:prstGeo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FCDAF58-4191-45B5-ACFF-6A1D2076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http://www.hf-kurset.dk/otto/historie/historisk-metode.asp</a:t>
            </a:r>
          </a:p>
        </p:txBody>
      </p:sp>
    </p:spTree>
    <p:extLst>
      <p:ext uri="{BB962C8B-B14F-4D97-AF65-F5344CB8AC3E}">
        <p14:creationId xmlns:p14="http://schemas.microsoft.com/office/powerpoint/2010/main" val="214114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1066</Words>
  <Application>Microsoft Office PowerPoint</Application>
  <PresentationFormat>Widescreen</PresentationFormat>
  <Paragraphs>96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Kildekritik </vt:lpstr>
      <vt:lpstr>Fortiden – kilderne og nutiden </vt:lpstr>
      <vt:lpstr>De historiske kilder – alt er levn </vt:lpstr>
      <vt:lpstr>Stumme kilder og skriftlige kilder</vt:lpstr>
      <vt:lpstr>Om at bruge en kilde som levn eller beretning </vt:lpstr>
      <vt:lpstr>Normative og deskriptive kilder </vt:lpstr>
      <vt:lpstr>Første - og andenhåndsvidner </vt:lpstr>
      <vt:lpstr>Primære og sekundære kilder </vt:lpstr>
      <vt:lpstr>Nyhederne 07 sept. 2018</vt:lpstr>
      <vt:lpstr>PowerPoint-præsentation</vt:lpstr>
      <vt:lpstr>Den historiske kildekritik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Kildekritik</dc:title>
  <dc:creator>Otto Leholt</dc:creator>
  <cp:lastModifiedBy>otto leholt</cp:lastModifiedBy>
  <cp:revision>11</cp:revision>
  <dcterms:created xsi:type="dcterms:W3CDTF">2018-09-07T04:34:17Z</dcterms:created>
  <dcterms:modified xsi:type="dcterms:W3CDTF">2019-12-03T06:07:47Z</dcterms:modified>
</cp:coreProperties>
</file>